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Arimo Bold" charset="1" panose="020B0704020202020204"/>
      <p:regular r:id="rId29"/>
    </p:embeddedFont>
    <p:embeddedFont>
      <p:font typeface="Arimo" charset="1" panose="020B0604020202020204"/>
      <p:regular r:id="rId30"/>
    </p:embeddedFont>
    <p:embeddedFont>
      <p:font typeface="Canva Sans" charset="1" panose="020B0503030501040103"/>
      <p:regular r:id="rId34"/>
    </p:embeddedFont>
    <p:embeddedFont>
      <p:font typeface="Canva Sans Bold" charset="1" panose="020B0803030501040103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notesMasters/notesMaster1.xml" Type="http://schemas.openxmlformats.org/officeDocument/2006/relationships/notesMaster"/><Relationship Id="rId27" Target="theme/theme2.xml" Type="http://schemas.openxmlformats.org/officeDocument/2006/relationships/theme"/><Relationship Id="rId28" Target="notesSlides/notesSlide1.xml" Type="http://schemas.openxmlformats.org/officeDocument/2006/relationships/notes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2.xml" Type="http://schemas.openxmlformats.org/officeDocument/2006/relationships/notesSlide"/><Relationship Id="rId32" Target="notesSlides/notesSlide3.xml" Type="http://schemas.openxmlformats.org/officeDocument/2006/relationships/notesSlide"/><Relationship Id="rId33" Target="notesSlides/notesSlide4.xml" Type="http://schemas.openxmlformats.org/officeDocument/2006/relationships/notesSlide"/><Relationship Id="rId34" Target="fonts/font34.fntdata" Type="http://schemas.openxmlformats.org/officeDocument/2006/relationships/font"/><Relationship Id="rId35" Target="notesSlides/notesSlide5.xml" Type="http://schemas.openxmlformats.org/officeDocument/2006/relationships/notesSlide"/><Relationship Id="rId36" Target="notesSlides/notesSlide6.xml" Type="http://schemas.openxmlformats.org/officeDocument/2006/relationships/notesSlide"/><Relationship Id="rId37" Target="notesSlides/notesSlide7.xml" Type="http://schemas.openxmlformats.org/officeDocument/2006/relationships/notesSlide"/><Relationship Id="rId38" Target="notesSlides/notesSlide8.xml" Type="http://schemas.openxmlformats.org/officeDocument/2006/relationships/notesSlide"/><Relationship Id="rId39" Target="notesSlides/notesSlide9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0.xml" Type="http://schemas.openxmlformats.org/officeDocument/2006/relationships/notesSlide"/><Relationship Id="rId41" Target="notesSlides/notesSlide11.xml" Type="http://schemas.openxmlformats.org/officeDocument/2006/relationships/notesSlide"/><Relationship Id="rId42" Target="notesSlides/notesSlide12.xml" Type="http://schemas.openxmlformats.org/officeDocument/2006/relationships/notesSlide"/><Relationship Id="rId43" Target="notesSlides/notesSlide13.xml" Type="http://schemas.openxmlformats.org/officeDocument/2006/relationships/notesSlide"/><Relationship Id="rId44" Target="notesSlides/notesSlide14.xml" Type="http://schemas.openxmlformats.org/officeDocument/2006/relationships/notesSlide"/><Relationship Id="rId45" Target="notesSlides/notesSlide15.xml" Type="http://schemas.openxmlformats.org/officeDocument/2006/relationships/notesSlide"/><Relationship Id="rId46" Target="notesSlides/notesSlide16.xml" Type="http://schemas.openxmlformats.org/officeDocument/2006/relationships/notesSlide"/><Relationship Id="rId47" Target="notesSlides/notesSlide17.xml" Type="http://schemas.openxmlformats.org/officeDocument/2006/relationships/notesSlide"/><Relationship Id="rId48" Target="notesSlides/notesSlide18.xml" Type="http://schemas.openxmlformats.org/officeDocument/2006/relationships/notesSlide"/><Relationship Id="rId49" Target="notesSlides/notesSlide19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20.xml" Type="http://schemas.openxmlformats.org/officeDocument/2006/relationships/notesSlide"/><Relationship Id="rId51" Target="fonts/font51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3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30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3.png" Type="http://schemas.openxmlformats.org/officeDocument/2006/relationships/image"/><Relationship Id="rId4" Target="../media/image31.png" Type="http://schemas.openxmlformats.org/officeDocument/2006/relationships/image"/><Relationship Id="rId5" Target="https://aipapersacademy.com/dinov3/?fbclid=IwZXh0bgNhZW0CMTAAYnJpZBExUWRNMTVVV0p6ZkdzYUJCOXNydGMGYXBwX2lkEDIyMjAzOTE3ODgyMDA4OTIAAR6jvIF9E6u7_E5ngRCitY8Oz2eGd7dtr4A_aaitmeNlMglJgNwYm4eEopCKsQ_aem_5veV59mSq_ZUX3dp7UaMpw" TargetMode="External" Type="http://schemas.openxmlformats.org/officeDocument/2006/relationships/hyperlink"/><Relationship Id="rId6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2.pn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3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30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3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3.png" Type="http://schemas.openxmlformats.org/officeDocument/2006/relationships/image"/><Relationship Id="rId4" Target="../media/image38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3.png" Type="http://schemas.openxmlformats.org/officeDocument/2006/relationships/image"/><Relationship Id="rId4" Target="../media/image39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3.png" Type="http://schemas.openxmlformats.org/officeDocument/2006/relationships/image"/><Relationship Id="rId4" Target="../media/image40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3.png" Type="http://schemas.openxmlformats.org/officeDocument/2006/relationships/image"/><Relationship Id="rId4" Target="../media/image4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3.png" Type="http://schemas.openxmlformats.org/officeDocument/2006/relationships/image"/><Relationship Id="rId4" Target="../media/image42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2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https://www.youtube.com/watch?v=oGTasd3cliM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3.png" Type="http://schemas.openxmlformats.org/officeDocument/2006/relationships/image"/><Relationship Id="rId4" Target="../media/image13.png" Type="http://schemas.openxmlformats.org/officeDocument/2006/relationships/image"/><Relationship Id="rId5" Target="https://aipapersacademy.com/dinov3/?fbclid=IwZXh0bgNhZW0CMTAAYnJpZBExUWRNMTVVV0p6ZkdzYUJCOXNydGMGYXBwX2lkEDIyMjAzOTE3ODgyMDA4OTIAAR6jvIF9E6u7_E5ngRCitY8Oz2eGd7dtr4A_aaitmeNlMglJgNwYm4eEopCKsQ_aem_5veV59mSq_ZUX3dp7UaMpw" TargetMode="External" Type="http://schemas.openxmlformats.org/officeDocument/2006/relationships/hyperlink"/><Relationship Id="rId6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2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3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3.png" Type="http://schemas.openxmlformats.org/officeDocument/2006/relationships/image"/><Relationship Id="rId4" Target="../media/image28.png" Type="http://schemas.openxmlformats.org/officeDocument/2006/relationships/image"/><Relationship Id="rId5" Target="https://aipapersacademy.com/dinov3/?fbclid=IwZXh0bgNhZW0CMTAAYnJpZBExUWRNMTVVV0p6ZkdzYUJCOXNydGMGYXBwX2lkEDIyMjAzOTE3ODgyMDA4OTIAAR6jvIF9E6u7_E5ngRCitY8Oz2eGd7dtr4A_aaitmeNlMglJgNwYm4eEopCKsQ_aem_5veV59mSq_ZUX3dp7UaMpw" TargetMode="External" Type="http://schemas.openxmlformats.org/officeDocument/2006/relationships/hyperlink"/><Relationship Id="rId6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9.png" Type="http://schemas.openxmlformats.org/officeDocument/2006/relationships/image"/><Relationship Id="rId9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524455" y="4834923"/>
            <a:ext cx="19812450" cy="19050"/>
          </a:xfrm>
          <a:prstGeom prst="line">
            <a:avLst/>
          </a:prstGeom>
          <a:ln cap="rnd" w="9525">
            <a:solidFill>
              <a:srgbClr val="042B9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2343425" y="2623041"/>
            <a:ext cx="9144000" cy="4423763"/>
            <a:chOff x="0" y="0"/>
            <a:chExt cx="840036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0036" cy="406400"/>
            </a:xfrm>
            <a:custGeom>
              <a:avLst/>
              <a:gdLst/>
              <a:ahLst/>
              <a:cxnLst/>
              <a:rect r="r" b="b" t="t" l="l"/>
              <a:pathLst>
                <a:path h="406400" w="840036">
                  <a:moveTo>
                    <a:pt x="636836" y="0"/>
                  </a:moveTo>
                  <a:cubicBezTo>
                    <a:pt x="749066" y="0"/>
                    <a:pt x="840036" y="90970"/>
                    <a:pt x="840036" y="203200"/>
                  </a:cubicBezTo>
                  <a:cubicBezTo>
                    <a:pt x="840036" y="315430"/>
                    <a:pt x="749066" y="406400"/>
                    <a:pt x="636836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636836" y="0"/>
                  </a:lnTo>
                </a:path>
              </a:pathLst>
            </a:custGeom>
            <a:blipFill>
              <a:blip r:embed="rId3"/>
              <a:stretch>
                <a:fillRect l="0" t="0" r="0" b="-55026"/>
              </a:stretch>
            </a:blipFill>
            <a:ln w="38100" cap="sq">
              <a:solidFill>
                <a:srgbClr val="042B91"/>
              </a:solidFill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02152" y="100214"/>
            <a:ext cx="1963813" cy="687334"/>
          </a:xfrm>
          <a:custGeom>
            <a:avLst/>
            <a:gdLst/>
            <a:ahLst/>
            <a:cxnLst/>
            <a:rect r="r" b="b" t="t" l="l"/>
            <a:pathLst>
              <a:path h="687334" w="1963813">
                <a:moveTo>
                  <a:pt x="0" y="0"/>
                </a:moveTo>
                <a:lnTo>
                  <a:pt x="1963813" y="0"/>
                </a:lnTo>
                <a:lnTo>
                  <a:pt x="1963813" y="687335"/>
                </a:lnTo>
                <a:lnTo>
                  <a:pt x="0" y="687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9216961"/>
            <a:ext cx="18288000" cy="1070400"/>
            <a:chOff x="0" y="0"/>
            <a:chExt cx="24384000" cy="14272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4384000" cy="1427200"/>
              <a:chOff x="0" y="0"/>
              <a:chExt cx="24384000" cy="14272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4384000" cy="1427226"/>
              </a:xfrm>
              <a:custGeom>
                <a:avLst/>
                <a:gdLst/>
                <a:ahLst/>
                <a:cxnLst/>
                <a:rect r="r" b="b" t="t" l="l"/>
                <a:pathLst>
                  <a:path h="1427226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427226"/>
                    </a:lnTo>
                    <a:lnTo>
                      <a:pt x="0" y="1427226"/>
                    </a:lnTo>
                    <a:close/>
                  </a:path>
                </a:pathLst>
              </a:custGeom>
              <a:solidFill>
                <a:srgbClr val="042B91"/>
              </a:solidFill>
            </p:spPr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22900129" y="294477"/>
              <a:ext cx="1028524" cy="838247"/>
            </a:xfrm>
            <a:custGeom>
              <a:avLst/>
              <a:gdLst/>
              <a:ahLst/>
              <a:cxnLst/>
              <a:rect r="r" b="b" t="t" l="l"/>
              <a:pathLst>
                <a:path h="838247" w="1028524">
                  <a:moveTo>
                    <a:pt x="0" y="0"/>
                  </a:moveTo>
                  <a:lnTo>
                    <a:pt x="1028524" y="0"/>
                  </a:lnTo>
                  <a:lnTo>
                    <a:pt x="1028524" y="838246"/>
                  </a:lnTo>
                  <a:lnTo>
                    <a:pt x="0" y="83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71343" y="2799401"/>
            <a:ext cx="7923409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b="true" sz="9999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DINOv3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78036" y="5493846"/>
            <a:ext cx="3681264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>
                <a:solidFill>
                  <a:srgbClr val="042B91"/>
                </a:solidFill>
                <a:latin typeface="Arimo"/>
                <a:ea typeface="Arimo"/>
                <a:cs typeface="Arimo"/>
                <a:sym typeface="Arimo"/>
              </a:rPr>
              <a:t>Phan Hải Minh</a:t>
            </a:r>
          </a:p>
          <a:p>
            <a:pPr algn="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42B91"/>
                </a:solidFill>
                <a:latin typeface="Arimo"/>
                <a:ea typeface="Arimo"/>
                <a:cs typeface="Arimo"/>
                <a:sym typeface="Arimo"/>
              </a:rPr>
              <a:t>Thái Minh Khoa</a:t>
            </a:r>
          </a:p>
          <a:p>
            <a:pPr algn="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42B91"/>
                </a:solidFill>
                <a:latin typeface="Arimo"/>
                <a:ea typeface="Arimo"/>
                <a:cs typeface="Arimo"/>
                <a:sym typeface="Arimo"/>
              </a:rPr>
              <a:t>Đặng Vĩnh Tường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3077" y="7132146"/>
            <a:ext cx="12094996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Lecturer: 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42B91"/>
                </a:solidFill>
                <a:latin typeface="Arimo"/>
                <a:ea typeface="Arimo"/>
                <a:cs typeface="Arimo"/>
                <a:sym typeface="Arimo"/>
              </a:rPr>
              <a:t>Bùi Duy Đăng 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42B91"/>
                </a:solidFill>
                <a:latin typeface="Arimo"/>
                <a:ea typeface="Arimo"/>
                <a:cs typeface="Arimo"/>
                <a:sym typeface="Arimo"/>
              </a:rPr>
              <a:t>Huỳnh Lâm Hải Đăng 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42B91"/>
                </a:solidFill>
                <a:latin typeface="Arimo"/>
                <a:ea typeface="Arimo"/>
                <a:cs typeface="Arimo"/>
                <a:sym typeface="Arimo"/>
              </a:rPr>
              <a:t>Trần Trung Kiên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17000"/>
            <a:ext cx="18288000" cy="1070400"/>
            <a:chOff x="0" y="0"/>
            <a:chExt cx="24384000" cy="14272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1427200"/>
              <a:chOff x="0" y="0"/>
              <a:chExt cx="24384000" cy="14272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384000" cy="1427226"/>
              </a:xfrm>
              <a:custGeom>
                <a:avLst/>
                <a:gdLst/>
                <a:ahLst/>
                <a:cxnLst/>
                <a:rect r="r" b="b" t="t" l="l"/>
                <a:pathLst>
                  <a:path h="1427226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427226"/>
                    </a:lnTo>
                    <a:lnTo>
                      <a:pt x="0" y="1427226"/>
                    </a:lnTo>
                    <a:close/>
                  </a:path>
                </a:pathLst>
              </a:custGeom>
              <a:solidFill>
                <a:srgbClr val="042B91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22900129" y="294477"/>
              <a:ext cx="1028524" cy="838247"/>
            </a:xfrm>
            <a:custGeom>
              <a:avLst/>
              <a:gdLst/>
              <a:ahLst/>
              <a:cxnLst/>
              <a:rect r="r" b="b" t="t" l="l"/>
              <a:pathLst>
                <a:path h="838247" w="1028524">
                  <a:moveTo>
                    <a:pt x="0" y="0"/>
                  </a:moveTo>
                  <a:lnTo>
                    <a:pt x="1028524" y="0"/>
                  </a:lnTo>
                  <a:lnTo>
                    <a:pt x="1028524" y="838246"/>
                  </a:lnTo>
                  <a:lnTo>
                    <a:pt x="0" y="83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478041" y="2215286"/>
            <a:ext cx="358474" cy="2509315"/>
            <a:chOff x="0" y="0"/>
            <a:chExt cx="477965" cy="33457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2867789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2389824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911859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433894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955930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4"/>
                  </a:lnTo>
                  <a:lnTo>
                    <a:pt x="0" y="477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477965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478041" y="6267614"/>
            <a:ext cx="358474" cy="2509315"/>
            <a:chOff x="0" y="0"/>
            <a:chExt cx="477965" cy="334575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2867789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2389824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911859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433894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955930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4"/>
                  </a:lnTo>
                  <a:lnTo>
                    <a:pt x="0" y="477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477965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22" id="22"/>
          <p:cNvSpPr/>
          <p:nvPr/>
        </p:nvSpPr>
        <p:spPr>
          <a:xfrm flipV="true">
            <a:off x="2417997" y="3219439"/>
            <a:ext cx="908622" cy="1769354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3" id="23"/>
          <p:cNvSpPr/>
          <p:nvPr/>
        </p:nvSpPr>
        <p:spPr>
          <a:xfrm flipV="true">
            <a:off x="4999639" y="7522272"/>
            <a:ext cx="1223448" cy="2274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 flipV="true">
            <a:off x="7065827" y="3508037"/>
            <a:ext cx="1018647" cy="1905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 flipV="true">
            <a:off x="7066540" y="7512747"/>
            <a:ext cx="1018647" cy="1905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8313786" y="2705743"/>
            <a:ext cx="1861066" cy="1528401"/>
          </a:xfrm>
          <a:custGeom>
            <a:avLst/>
            <a:gdLst/>
            <a:ahLst/>
            <a:cxnLst/>
            <a:rect r="r" b="b" t="t" l="l"/>
            <a:pathLst>
              <a:path h="1528401" w="1861066">
                <a:moveTo>
                  <a:pt x="0" y="0"/>
                </a:moveTo>
                <a:lnTo>
                  <a:pt x="1861067" y="0"/>
                </a:lnTo>
                <a:lnTo>
                  <a:pt x="1861067" y="1528401"/>
                </a:lnTo>
                <a:lnTo>
                  <a:pt x="0" y="15284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314499" y="6748546"/>
            <a:ext cx="1861066" cy="1528401"/>
          </a:xfrm>
          <a:custGeom>
            <a:avLst/>
            <a:gdLst/>
            <a:ahLst/>
            <a:cxnLst/>
            <a:rect r="r" b="b" t="t" l="l"/>
            <a:pathLst>
              <a:path h="1528401" w="1861066">
                <a:moveTo>
                  <a:pt x="0" y="0"/>
                </a:moveTo>
                <a:lnTo>
                  <a:pt x="1861066" y="0"/>
                </a:lnTo>
                <a:lnTo>
                  <a:pt x="1861066" y="1528401"/>
                </a:lnTo>
                <a:lnTo>
                  <a:pt x="0" y="15284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8" id="28"/>
          <p:cNvSpPr/>
          <p:nvPr/>
        </p:nvSpPr>
        <p:spPr>
          <a:xfrm flipV="true">
            <a:off x="10300103" y="3469943"/>
            <a:ext cx="1018647" cy="1905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9" id="29"/>
          <p:cNvSpPr/>
          <p:nvPr/>
        </p:nvSpPr>
        <p:spPr>
          <a:xfrm flipV="true">
            <a:off x="10300815" y="7474653"/>
            <a:ext cx="1018647" cy="1905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0" id="30"/>
          <p:cNvGrpSpPr/>
          <p:nvPr/>
        </p:nvGrpSpPr>
        <p:grpSpPr>
          <a:xfrm rot="0">
            <a:off x="11548774" y="2215286"/>
            <a:ext cx="358474" cy="2509315"/>
            <a:chOff x="0" y="0"/>
            <a:chExt cx="477965" cy="334575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2867789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2389824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1911859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1433894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955930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4"/>
                  </a:lnTo>
                  <a:lnTo>
                    <a:pt x="0" y="477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477965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1548774" y="6267614"/>
            <a:ext cx="358474" cy="2509315"/>
            <a:chOff x="0" y="0"/>
            <a:chExt cx="477965" cy="334575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2867789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2389824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911859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433894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955930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4"/>
                  </a:lnTo>
                  <a:lnTo>
                    <a:pt x="0" y="477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477965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46" id="46"/>
          <p:cNvSpPr/>
          <p:nvPr/>
        </p:nvSpPr>
        <p:spPr>
          <a:xfrm>
            <a:off x="12108880" y="7493703"/>
            <a:ext cx="94216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7" id="47"/>
          <p:cNvGrpSpPr/>
          <p:nvPr/>
        </p:nvGrpSpPr>
        <p:grpSpPr>
          <a:xfrm rot="0">
            <a:off x="13278848" y="6896181"/>
            <a:ext cx="2493973" cy="1195045"/>
            <a:chOff x="0" y="0"/>
            <a:chExt cx="656849" cy="314744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56849" cy="314744"/>
            </a:xfrm>
            <a:custGeom>
              <a:avLst/>
              <a:gdLst/>
              <a:ahLst/>
              <a:cxnLst/>
              <a:rect r="r" b="b" t="t" l="l"/>
              <a:pathLst>
                <a:path h="314744" w="656849">
                  <a:moveTo>
                    <a:pt x="157372" y="0"/>
                  </a:moveTo>
                  <a:lnTo>
                    <a:pt x="499477" y="0"/>
                  </a:lnTo>
                  <a:cubicBezTo>
                    <a:pt x="541214" y="0"/>
                    <a:pt x="581243" y="16580"/>
                    <a:pt x="610756" y="46093"/>
                  </a:cubicBezTo>
                  <a:cubicBezTo>
                    <a:pt x="640269" y="75606"/>
                    <a:pt x="656849" y="115634"/>
                    <a:pt x="656849" y="157372"/>
                  </a:cubicBezTo>
                  <a:lnTo>
                    <a:pt x="656849" y="157372"/>
                  </a:lnTo>
                  <a:cubicBezTo>
                    <a:pt x="656849" y="244286"/>
                    <a:pt x="586391" y="314744"/>
                    <a:pt x="499477" y="314744"/>
                  </a:cubicBezTo>
                  <a:lnTo>
                    <a:pt x="157372" y="314744"/>
                  </a:lnTo>
                  <a:cubicBezTo>
                    <a:pt x="115634" y="314744"/>
                    <a:pt x="75606" y="298164"/>
                    <a:pt x="46093" y="268651"/>
                  </a:cubicBezTo>
                  <a:cubicBezTo>
                    <a:pt x="16580" y="239138"/>
                    <a:pt x="0" y="199110"/>
                    <a:pt x="0" y="157372"/>
                  </a:cubicBezTo>
                  <a:lnTo>
                    <a:pt x="0" y="157372"/>
                  </a:lnTo>
                  <a:cubicBezTo>
                    <a:pt x="0" y="115634"/>
                    <a:pt x="16580" y="75606"/>
                    <a:pt x="46093" y="46093"/>
                  </a:cubicBezTo>
                  <a:cubicBezTo>
                    <a:pt x="75606" y="16580"/>
                    <a:pt x="115634" y="0"/>
                    <a:pt x="157372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656849" cy="352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iBOT head</a:t>
              </a: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028700" y="4057941"/>
            <a:ext cx="1389297" cy="1861705"/>
          </a:xfrm>
          <a:custGeom>
            <a:avLst/>
            <a:gdLst/>
            <a:ahLst/>
            <a:cxnLst/>
            <a:rect r="r" b="b" t="t" l="l"/>
            <a:pathLst>
              <a:path h="1861705" w="1389297">
                <a:moveTo>
                  <a:pt x="0" y="0"/>
                </a:moveTo>
                <a:lnTo>
                  <a:pt x="1389297" y="0"/>
                </a:lnTo>
                <a:lnTo>
                  <a:pt x="1389297" y="1861705"/>
                </a:lnTo>
                <a:lnTo>
                  <a:pt x="0" y="1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3833170" y="2376348"/>
            <a:ext cx="882746" cy="1583871"/>
          </a:xfrm>
          <a:custGeom>
            <a:avLst/>
            <a:gdLst/>
            <a:ahLst/>
            <a:cxnLst/>
            <a:rect r="r" b="b" t="t" l="l"/>
            <a:pathLst>
              <a:path h="1583871" w="882746">
                <a:moveTo>
                  <a:pt x="0" y="0"/>
                </a:moveTo>
                <a:lnTo>
                  <a:pt x="882746" y="0"/>
                </a:lnTo>
                <a:lnTo>
                  <a:pt x="882746" y="1583871"/>
                </a:lnTo>
                <a:lnTo>
                  <a:pt x="0" y="15838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7383" t="-4107" r="0" b="-13433"/>
            </a:stretch>
          </a:blipFill>
        </p:spPr>
      </p:sp>
      <p:sp>
        <p:nvSpPr>
          <p:cNvPr name="AutoShape 52" id="52"/>
          <p:cNvSpPr/>
          <p:nvPr/>
        </p:nvSpPr>
        <p:spPr>
          <a:xfrm>
            <a:off x="4952232" y="3219439"/>
            <a:ext cx="1525810" cy="250505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53" id="53"/>
          <p:cNvSpPr/>
          <p:nvPr/>
        </p:nvSpPr>
        <p:spPr>
          <a:xfrm flipH="false" flipV="false" rot="0">
            <a:off x="3850502" y="7278879"/>
            <a:ext cx="865414" cy="783771"/>
          </a:xfrm>
          <a:custGeom>
            <a:avLst/>
            <a:gdLst/>
            <a:ahLst/>
            <a:cxnLst/>
            <a:rect r="r" b="b" t="t" l="l"/>
            <a:pathLst>
              <a:path h="783771" w="865414">
                <a:moveTo>
                  <a:pt x="0" y="0"/>
                </a:moveTo>
                <a:lnTo>
                  <a:pt x="865414" y="0"/>
                </a:lnTo>
                <a:lnTo>
                  <a:pt x="865414" y="783772"/>
                </a:lnTo>
                <a:lnTo>
                  <a:pt x="0" y="7837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6415" t="-13319" r="-24120" b="-124211"/>
            </a:stretch>
          </a:blipFill>
        </p:spPr>
      </p:sp>
      <p:sp>
        <p:nvSpPr>
          <p:cNvPr name="AutoShape 54" id="54"/>
          <p:cNvSpPr/>
          <p:nvPr/>
        </p:nvSpPr>
        <p:spPr>
          <a:xfrm>
            <a:off x="2417997" y="4988793"/>
            <a:ext cx="908622" cy="2543004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5" id="55"/>
          <p:cNvGrpSpPr/>
          <p:nvPr/>
        </p:nvGrpSpPr>
        <p:grpSpPr>
          <a:xfrm rot="0">
            <a:off x="11548774" y="7670765"/>
            <a:ext cx="358474" cy="391886"/>
            <a:chOff x="0" y="0"/>
            <a:chExt cx="94413" cy="103213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94413" cy="103213"/>
            </a:xfrm>
            <a:custGeom>
              <a:avLst/>
              <a:gdLst/>
              <a:ahLst/>
              <a:cxnLst/>
              <a:rect r="r" b="b" t="t" l="l"/>
              <a:pathLst>
                <a:path h="103213" w="94413">
                  <a:moveTo>
                    <a:pt x="0" y="0"/>
                  </a:moveTo>
                  <a:lnTo>
                    <a:pt x="94413" y="0"/>
                  </a:lnTo>
                  <a:lnTo>
                    <a:pt x="94413" y="103213"/>
                  </a:lnTo>
                  <a:lnTo>
                    <a:pt x="0" y="103213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19050"/>
              <a:ext cx="94413" cy="122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2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1548774" y="6967260"/>
            <a:ext cx="358474" cy="391886"/>
            <a:chOff x="0" y="0"/>
            <a:chExt cx="94413" cy="103213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94413" cy="103213"/>
            </a:xfrm>
            <a:custGeom>
              <a:avLst/>
              <a:gdLst/>
              <a:ahLst/>
              <a:cxnLst/>
              <a:rect r="r" b="b" t="t" l="l"/>
              <a:pathLst>
                <a:path h="103213" w="94413">
                  <a:moveTo>
                    <a:pt x="0" y="0"/>
                  </a:moveTo>
                  <a:lnTo>
                    <a:pt x="94413" y="0"/>
                  </a:lnTo>
                  <a:lnTo>
                    <a:pt x="94413" y="103213"/>
                  </a:lnTo>
                  <a:lnTo>
                    <a:pt x="0" y="103213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19050"/>
              <a:ext cx="94413" cy="122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2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4361634" y="3120995"/>
            <a:ext cx="358474" cy="697897"/>
            <a:chOff x="0" y="0"/>
            <a:chExt cx="477965" cy="93053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0" y="452565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4" id="64"/>
          <p:cNvSpPr txBox="true"/>
          <p:nvPr/>
        </p:nvSpPr>
        <p:spPr>
          <a:xfrm rot="0">
            <a:off x="613687" y="9438185"/>
            <a:ext cx="830025" cy="60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b="true" sz="387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028700" y="1000125"/>
            <a:ext cx="1522515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500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Self-supervised learning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6953377" y="2205761"/>
            <a:ext cx="592198" cy="331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b="true" sz="2135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CLS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6953377" y="6319597"/>
            <a:ext cx="592198" cy="331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b="true" sz="2135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CLS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9302974" y="6248564"/>
            <a:ext cx="1745183" cy="610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2"/>
              </a:lnSpc>
            </a:pPr>
            <a:r>
              <a:rPr lang="en-US" b="true" sz="196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Student Vision Transformer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9302974" y="2095500"/>
            <a:ext cx="1830068" cy="610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2"/>
              </a:lnSpc>
            </a:pPr>
            <a:r>
              <a:rPr lang="en-US" b="true" sz="196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Teacher Vision Transformer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3549448" y="1947702"/>
            <a:ext cx="1450191" cy="314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2"/>
              </a:lnSpc>
            </a:pPr>
            <a:r>
              <a:rPr lang="en-US" b="true" sz="196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Global crop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3549448" y="6552960"/>
            <a:ext cx="1793002" cy="610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2"/>
              </a:lnSpc>
            </a:pPr>
            <a:r>
              <a:rPr lang="en-US" sz="1960" b="true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Global crop or</a:t>
            </a:r>
          </a:p>
          <a:p>
            <a:pPr algn="l">
              <a:lnSpc>
                <a:spcPts val="2352"/>
              </a:lnSpc>
            </a:pPr>
            <a:r>
              <a:rPr lang="en-US" b="true" sz="196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Local crop</a:t>
            </a:r>
          </a:p>
        </p:txBody>
      </p:sp>
      <p:sp>
        <p:nvSpPr>
          <p:cNvPr name="AutoShape 72" id="72"/>
          <p:cNvSpPr/>
          <p:nvPr/>
        </p:nvSpPr>
        <p:spPr>
          <a:xfrm>
            <a:off x="12108880" y="3469943"/>
            <a:ext cx="2021538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TextBox 73" id="73"/>
          <p:cNvSpPr txBox="true"/>
          <p:nvPr/>
        </p:nvSpPr>
        <p:spPr>
          <a:xfrm rot="0">
            <a:off x="12796874" y="3001435"/>
            <a:ext cx="963948" cy="314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2"/>
              </a:lnSpc>
            </a:pPr>
            <a:r>
              <a:rPr lang="en-US" b="true" sz="196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Similar</a:t>
            </a:r>
          </a:p>
        </p:txBody>
      </p:sp>
      <p:sp>
        <p:nvSpPr>
          <p:cNvPr name="AutoShape 74" id="74"/>
          <p:cNvSpPr/>
          <p:nvPr/>
        </p:nvSpPr>
        <p:spPr>
          <a:xfrm flipH="true" flipV="true">
            <a:off x="14540871" y="4057941"/>
            <a:ext cx="0" cy="2593306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75" id="75"/>
          <p:cNvSpPr/>
          <p:nvPr/>
        </p:nvSpPr>
        <p:spPr>
          <a:xfrm flipH="false" flipV="false" rot="0">
            <a:off x="402152" y="100214"/>
            <a:ext cx="1963813" cy="687334"/>
          </a:xfrm>
          <a:custGeom>
            <a:avLst/>
            <a:gdLst/>
            <a:ahLst/>
            <a:cxnLst/>
            <a:rect r="r" b="b" t="t" l="l"/>
            <a:pathLst>
              <a:path h="687334" w="1963813">
                <a:moveTo>
                  <a:pt x="0" y="0"/>
                </a:moveTo>
                <a:lnTo>
                  <a:pt x="1963813" y="0"/>
                </a:lnTo>
                <a:lnTo>
                  <a:pt x="1963813" y="687335"/>
                </a:lnTo>
                <a:lnTo>
                  <a:pt x="0" y="6873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17000"/>
            <a:ext cx="18288000" cy="1070400"/>
            <a:chOff x="0" y="0"/>
            <a:chExt cx="24384000" cy="14272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1427200"/>
              <a:chOff x="0" y="0"/>
              <a:chExt cx="24384000" cy="14272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384000" cy="1427226"/>
              </a:xfrm>
              <a:custGeom>
                <a:avLst/>
                <a:gdLst/>
                <a:ahLst/>
                <a:cxnLst/>
                <a:rect r="r" b="b" t="t" l="l"/>
                <a:pathLst>
                  <a:path h="1427226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427226"/>
                    </a:lnTo>
                    <a:lnTo>
                      <a:pt x="0" y="1427226"/>
                    </a:lnTo>
                    <a:close/>
                  </a:path>
                </a:pathLst>
              </a:custGeom>
              <a:solidFill>
                <a:srgbClr val="042B91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22900129" y="294477"/>
              <a:ext cx="1028524" cy="838247"/>
            </a:xfrm>
            <a:custGeom>
              <a:avLst/>
              <a:gdLst/>
              <a:ahLst/>
              <a:cxnLst/>
              <a:rect r="r" b="b" t="t" l="l"/>
              <a:pathLst>
                <a:path h="838247" w="1028524">
                  <a:moveTo>
                    <a:pt x="0" y="0"/>
                  </a:moveTo>
                  <a:lnTo>
                    <a:pt x="1028524" y="0"/>
                  </a:lnTo>
                  <a:lnTo>
                    <a:pt x="1028524" y="838246"/>
                  </a:lnTo>
                  <a:lnTo>
                    <a:pt x="0" y="83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242669" y="2692520"/>
            <a:ext cx="9802661" cy="6261450"/>
          </a:xfrm>
          <a:custGeom>
            <a:avLst/>
            <a:gdLst/>
            <a:ahLst/>
            <a:cxnLst/>
            <a:rect r="r" b="b" t="t" l="l"/>
            <a:pathLst>
              <a:path h="6261450" w="9802661">
                <a:moveTo>
                  <a:pt x="0" y="0"/>
                </a:moveTo>
                <a:lnTo>
                  <a:pt x="9802662" y="0"/>
                </a:lnTo>
                <a:lnTo>
                  <a:pt x="9802662" y="6261450"/>
                </a:lnTo>
                <a:lnTo>
                  <a:pt x="0" y="6261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3687" y="9438185"/>
            <a:ext cx="830025" cy="60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b="true" sz="387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3687" y="758974"/>
            <a:ext cx="1522515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19"/>
              </a:lnSpc>
            </a:pPr>
            <a:r>
              <a:rPr lang="en-US" b="true" sz="7099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03. Gram Anchoring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1425" y="1835299"/>
            <a:ext cx="1522515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42B91"/>
                </a:solidFill>
                <a:latin typeface="Arimo"/>
                <a:ea typeface="Arimo"/>
                <a:cs typeface="Arimo"/>
                <a:sym typeface="Arimo"/>
              </a:rPr>
              <a:t>DINOv2 Scaling issues: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3451" y="8745785"/>
            <a:ext cx="8158436" cy="59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2"/>
              </a:lnSpc>
            </a:pPr>
            <a:r>
              <a:rPr lang="en-US" sz="1737">
                <a:solidFill>
                  <a:srgbClr val="042B91"/>
                </a:solidFill>
                <a:latin typeface="Canva Sans"/>
                <a:ea typeface="Canva Sans"/>
                <a:cs typeface="Canva Sans"/>
                <a:sym typeface="Canva Sans"/>
              </a:rPr>
              <a:t>Img src: </a:t>
            </a:r>
            <a:r>
              <a:rPr lang="en-US" sz="1737" u="sng">
                <a:solidFill>
                  <a:srgbClr val="042B91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aipapersacademy.com/dinov3/?fbclid=IwZXh0bgNhZW0CMTAAYnJpZBExUWRNMTVVV0p6ZkdzYUJCOXNydGMGYXBwX2lkEDIyMjAzOTE3ODgyMDA4OTIAAR6jvIF9E6u7_E5ngRCitY8Oz2eGd7dtr4A_aaitmeNlMglJgNwYm4eEopCKsQ_aem_5veV59mSq_ZUX3dp7UaMpw"/>
              </a:rPr>
              <a:t>DINOv3 Paper Explained: The Computer Vision Foundation Model</a:t>
            </a:r>
          </a:p>
          <a:p>
            <a:pPr algn="l">
              <a:lnSpc>
                <a:spcPts val="2432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02152" y="100214"/>
            <a:ext cx="1963813" cy="687334"/>
          </a:xfrm>
          <a:custGeom>
            <a:avLst/>
            <a:gdLst/>
            <a:ahLst/>
            <a:cxnLst/>
            <a:rect r="r" b="b" t="t" l="l"/>
            <a:pathLst>
              <a:path h="687334" w="1963813">
                <a:moveTo>
                  <a:pt x="0" y="0"/>
                </a:moveTo>
                <a:lnTo>
                  <a:pt x="1963813" y="0"/>
                </a:lnTo>
                <a:lnTo>
                  <a:pt x="1963813" y="687335"/>
                </a:lnTo>
                <a:lnTo>
                  <a:pt x="0" y="6873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17000"/>
            <a:ext cx="18288000" cy="1070400"/>
            <a:chOff x="0" y="0"/>
            <a:chExt cx="24384000" cy="14272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1427200"/>
              <a:chOff x="0" y="0"/>
              <a:chExt cx="24384000" cy="14272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384000" cy="1427226"/>
              </a:xfrm>
              <a:custGeom>
                <a:avLst/>
                <a:gdLst/>
                <a:ahLst/>
                <a:cxnLst/>
                <a:rect r="r" b="b" t="t" l="l"/>
                <a:pathLst>
                  <a:path h="1427226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427226"/>
                    </a:lnTo>
                    <a:lnTo>
                      <a:pt x="0" y="1427226"/>
                    </a:lnTo>
                    <a:close/>
                  </a:path>
                </a:pathLst>
              </a:custGeom>
              <a:solidFill>
                <a:srgbClr val="042B91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22900129" y="294477"/>
              <a:ext cx="1028524" cy="838247"/>
            </a:xfrm>
            <a:custGeom>
              <a:avLst/>
              <a:gdLst/>
              <a:ahLst/>
              <a:cxnLst/>
              <a:rect r="r" b="b" t="t" l="l"/>
              <a:pathLst>
                <a:path h="838247" w="1028524">
                  <a:moveTo>
                    <a:pt x="0" y="0"/>
                  </a:moveTo>
                  <a:lnTo>
                    <a:pt x="1028524" y="0"/>
                  </a:lnTo>
                  <a:lnTo>
                    <a:pt x="1028524" y="838246"/>
                  </a:lnTo>
                  <a:lnTo>
                    <a:pt x="0" y="83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441760" y="1833705"/>
            <a:ext cx="346192" cy="2423341"/>
            <a:chOff x="0" y="0"/>
            <a:chExt cx="461589" cy="32311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2769533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2307944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846355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384766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923178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8"/>
                  </a:lnTo>
                  <a:lnTo>
                    <a:pt x="0" y="461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461589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441760" y="5747192"/>
            <a:ext cx="346192" cy="2423341"/>
            <a:chOff x="0" y="0"/>
            <a:chExt cx="461589" cy="32311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2769533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2307944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846355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384766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923178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8"/>
                  </a:lnTo>
                  <a:lnTo>
                    <a:pt x="0" y="461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461589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22" id="22"/>
          <p:cNvSpPr/>
          <p:nvPr/>
        </p:nvSpPr>
        <p:spPr>
          <a:xfrm flipV="true">
            <a:off x="1520821" y="2803453"/>
            <a:ext cx="877491" cy="1708733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3" id="23"/>
          <p:cNvSpPr/>
          <p:nvPr/>
        </p:nvSpPr>
        <p:spPr>
          <a:xfrm>
            <a:off x="3968228" y="6958863"/>
            <a:ext cx="1227313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 flipV="true">
            <a:off x="6009407" y="3082163"/>
            <a:ext cx="983746" cy="1839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 flipV="true">
            <a:off x="6010095" y="6949664"/>
            <a:ext cx="983746" cy="1839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7214609" y="2307358"/>
            <a:ext cx="1797303" cy="1476035"/>
          </a:xfrm>
          <a:custGeom>
            <a:avLst/>
            <a:gdLst/>
            <a:ahLst/>
            <a:cxnLst/>
            <a:rect r="r" b="b" t="t" l="l"/>
            <a:pathLst>
              <a:path h="1476035" w="1797303">
                <a:moveTo>
                  <a:pt x="0" y="0"/>
                </a:moveTo>
                <a:lnTo>
                  <a:pt x="1797303" y="0"/>
                </a:lnTo>
                <a:lnTo>
                  <a:pt x="1797303" y="1476035"/>
                </a:lnTo>
                <a:lnTo>
                  <a:pt x="0" y="14760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215297" y="6211647"/>
            <a:ext cx="1797303" cy="1476035"/>
          </a:xfrm>
          <a:custGeom>
            <a:avLst/>
            <a:gdLst/>
            <a:ahLst/>
            <a:cxnLst/>
            <a:rect r="r" b="b" t="t" l="l"/>
            <a:pathLst>
              <a:path h="1476035" w="1797303">
                <a:moveTo>
                  <a:pt x="0" y="0"/>
                </a:moveTo>
                <a:lnTo>
                  <a:pt x="1797303" y="0"/>
                </a:lnTo>
                <a:lnTo>
                  <a:pt x="1797303" y="1476035"/>
                </a:lnTo>
                <a:lnTo>
                  <a:pt x="0" y="14760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8" id="28"/>
          <p:cNvSpPr/>
          <p:nvPr/>
        </p:nvSpPr>
        <p:spPr>
          <a:xfrm flipV="true">
            <a:off x="9132870" y="3045375"/>
            <a:ext cx="983746" cy="1839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9" id="29"/>
          <p:cNvSpPr/>
          <p:nvPr/>
        </p:nvSpPr>
        <p:spPr>
          <a:xfrm flipV="true">
            <a:off x="9133558" y="6912876"/>
            <a:ext cx="983746" cy="1839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0" id="30"/>
          <p:cNvGrpSpPr/>
          <p:nvPr/>
        </p:nvGrpSpPr>
        <p:grpSpPr>
          <a:xfrm rot="0">
            <a:off x="10338760" y="1833705"/>
            <a:ext cx="346192" cy="2423341"/>
            <a:chOff x="0" y="0"/>
            <a:chExt cx="461589" cy="32311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2769533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2307944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1846355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1384766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923178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8"/>
                  </a:lnTo>
                  <a:lnTo>
                    <a:pt x="0" y="461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461589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0338760" y="5747192"/>
            <a:ext cx="346192" cy="2423341"/>
            <a:chOff x="0" y="0"/>
            <a:chExt cx="461589" cy="323112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2769533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2307944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846355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384766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923178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8"/>
                  </a:lnTo>
                  <a:lnTo>
                    <a:pt x="0" y="461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461589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46" id="46"/>
          <p:cNvSpPr/>
          <p:nvPr/>
        </p:nvSpPr>
        <p:spPr>
          <a:xfrm>
            <a:off x="10879675" y="6931273"/>
            <a:ext cx="909883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47" id="47"/>
          <p:cNvSpPr/>
          <p:nvPr/>
        </p:nvSpPr>
        <p:spPr>
          <a:xfrm flipH="false" flipV="false" rot="0">
            <a:off x="179124" y="3613227"/>
            <a:ext cx="1341697" cy="1797919"/>
          </a:xfrm>
          <a:custGeom>
            <a:avLst/>
            <a:gdLst/>
            <a:ahLst/>
            <a:cxnLst/>
            <a:rect r="r" b="b" t="t" l="l"/>
            <a:pathLst>
              <a:path h="1797919" w="1341697">
                <a:moveTo>
                  <a:pt x="0" y="0"/>
                </a:moveTo>
                <a:lnTo>
                  <a:pt x="1341697" y="0"/>
                </a:lnTo>
                <a:lnTo>
                  <a:pt x="1341697" y="1797919"/>
                </a:lnTo>
                <a:lnTo>
                  <a:pt x="0" y="17979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2887508" y="1989249"/>
            <a:ext cx="852501" cy="1529605"/>
          </a:xfrm>
          <a:custGeom>
            <a:avLst/>
            <a:gdLst/>
            <a:ahLst/>
            <a:cxnLst/>
            <a:rect r="r" b="b" t="t" l="l"/>
            <a:pathLst>
              <a:path h="1529605" w="852501">
                <a:moveTo>
                  <a:pt x="0" y="0"/>
                </a:moveTo>
                <a:lnTo>
                  <a:pt x="852501" y="0"/>
                </a:lnTo>
                <a:lnTo>
                  <a:pt x="852501" y="1529604"/>
                </a:lnTo>
                <a:lnTo>
                  <a:pt x="0" y="15296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7383" t="-4107" r="0" b="-13433"/>
            </a:stretch>
          </a:blipFill>
        </p:spPr>
      </p:sp>
      <p:sp>
        <p:nvSpPr>
          <p:cNvPr name="AutoShape 49" id="49"/>
          <p:cNvSpPr/>
          <p:nvPr/>
        </p:nvSpPr>
        <p:spPr>
          <a:xfrm>
            <a:off x="3968228" y="2754051"/>
            <a:ext cx="1227313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0" id="50"/>
          <p:cNvSpPr/>
          <p:nvPr/>
        </p:nvSpPr>
        <p:spPr>
          <a:xfrm>
            <a:off x="1520821" y="4512186"/>
            <a:ext cx="877491" cy="2455875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1" id="51"/>
          <p:cNvGrpSpPr/>
          <p:nvPr/>
        </p:nvGrpSpPr>
        <p:grpSpPr>
          <a:xfrm rot="0">
            <a:off x="12010326" y="1833705"/>
            <a:ext cx="2423341" cy="2423341"/>
            <a:chOff x="0" y="0"/>
            <a:chExt cx="3231122" cy="323112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2769533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0" y="2307944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0" y="1846355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0" y="1384766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0" y="923178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8"/>
                  </a:lnTo>
                  <a:lnTo>
                    <a:pt x="0" y="461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0" y="461589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461589" y="2769533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461589" y="2307944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461589" y="1846355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461589" y="1384766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461589" y="923178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8"/>
                  </a:lnTo>
                  <a:lnTo>
                    <a:pt x="0" y="461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461589" y="461589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461589" y="0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923178" y="2769533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8" y="0"/>
                  </a:lnTo>
                  <a:lnTo>
                    <a:pt x="461588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923178" y="2307944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8" y="0"/>
                  </a:lnTo>
                  <a:lnTo>
                    <a:pt x="461588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923178" y="1846355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8" y="0"/>
                  </a:lnTo>
                  <a:lnTo>
                    <a:pt x="461588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9" id="69"/>
            <p:cNvSpPr/>
            <p:nvPr/>
          </p:nvSpPr>
          <p:spPr>
            <a:xfrm flipH="false" flipV="false" rot="0">
              <a:off x="923178" y="1384766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8" y="0"/>
                  </a:lnTo>
                  <a:lnTo>
                    <a:pt x="461588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0" id="70"/>
            <p:cNvSpPr/>
            <p:nvPr/>
          </p:nvSpPr>
          <p:spPr>
            <a:xfrm flipH="false" flipV="false" rot="0">
              <a:off x="923178" y="923178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8" y="0"/>
                  </a:lnTo>
                  <a:lnTo>
                    <a:pt x="461588" y="461588"/>
                  </a:lnTo>
                  <a:lnTo>
                    <a:pt x="0" y="461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1" id="71"/>
            <p:cNvSpPr/>
            <p:nvPr/>
          </p:nvSpPr>
          <p:spPr>
            <a:xfrm flipH="false" flipV="false" rot="0">
              <a:off x="923178" y="461589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8" y="0"/>
                  </a:lnTo>
                  <a:lnTo>
                    <a:pt x="461588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2" id="72"/>
            <p:cNvSpPr/>
            <p:nvPr/>
          </p:nvSpPr>
          <p:spPr>
            <a:xfrm flipH="false" flipV="false" rot="0">
              <a:off x="923178" y="0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8" y="0"/>
                  </a:lnTo>
                  <a:lnTo>
                    <a:pt x="461588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3" id="73"/>
            <p:cNvSpPr/>
            <p:nvPr/>
          </p:nvSpPr>
          <p:spPr>
            <a:xfrm flipH="false" flipV="false" rot="0">
              <a:off x="1384766" y="2769533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4" id="74"/>
            <p:cNvSpPr/>
            <p:nvPr/>
          </p:nvSpPr>
          <p:spPr>
            <a:xfrm flipH="false" flipV="false" rot="0">
              <a:off x="1384766" y="2307944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5" id="75"/>
            <p:cNvSpPr/>
            <p:nvPr/>
          </p:nvSpPr>
          <p:spPr>
            <a:xfrm flipH="false" flipV="false" rot="0">
              <a:off x="1384766" y="1846355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6" id="76"/>
            <p:cNvSpPr/>
            <p:nvPr/>
          </p:nvSpPr>
          <p:spPr>
            <a:xfrm flipH="false" flipV="false" rot="0">
              <a:off x="1384766" y="1384766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7" id="77"/>
            <p:cNvSpPr/>
            <p:nvPr/>
          </p:nvSpPr>
          <p:spPr>
            <a:xfrm flipH="false" flipV="false" rot="0">
              <a:off x="1384766" y="923178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8"/>
                  </a:lnTo>
                  <a:lnTo>
                    <a:pt x="0" y="461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8" id="78"/>
            <p:cNvSpPr/>
            <p:nvPr/>
          </p:nvSpPr>
          <p:spPr>
            <a:xfrm flipH="false" flipV="false" rot="0">
              <a:off x="1384766" y="461589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9" id="79"/>
            <p:cNvSpPr/>
            <p:nvPr/>
          </p:nvSpPr>
          <p:spPr>
            <a:xfrm flipH="false" flipV="false" rot="0">
              <a:off x="1384766" y="0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0" id="80"/>
            <p:cNvSpPr/>
            <p:nvPr/>
          </p:nvSpPr>
          <p:spPr>
            <a:xfrm flipH="false" flipV="false" rot="0">
              <a:off x="1846355" y="2769533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1" id="81"/>
            <p:cNvSpPr/>
            <p:nvPr/>
          </p:nvSpPr>
          <p:spPr>
            <a:xfrm flipH="false" flipV="false" rot="0">
              <a:off x="1846355" y="2307944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2" id="82"/>
            <p:cNvSpPr/>
            <p:nvPr/>
          </p:nvSpPr>
          <p:spPr>
            <a:xfrm flipH="false" flipV="false" rot="0">
              <a:off x="1846355" y="1846355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3" id="83"/>
            <p:cNvSpPr/>
            <p:nvPr/>
          </p:nvSpPr>
          <p:spPr>
            <a:xfrm flipH="false" flipV="false" rot="0">
              <a:off x="1846355" y="1384766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4" id="84"/>
            <p:cNvSpPr/>
            <p:nvPr/>
          </p:nvSpPr>
          <p:spPr>
            <a:xfrm flipH="false" flipV="false" rot="0">
              <a:off x="1846355" y="923178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8"/>
                  </a:lnTo>
                  <a:lnTo>
                    <a:pt x="0" y="461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5" id="85"/>
            <p:cNvSpPr/>
            <p:nvPr/>
          </p:nvSpPr>
          <p:spPr>
            <a:xfrm flipH="false" flipV="false" rot="0">
              <a:off x="1846355" y="461589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6" id="86"/>
            <p:cNvSpPr/>
            <p:nvPr/>
          </p:nvSpPr>
          <p:spPr>
            <a:xfrm flipH="false" flipV="false" rot="0">
              <a:off x="1846355" y="0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7" id="87"/>
            <p:cNvSpPr/>
            <p:nvPr/>
          </p:nvSpPr>
          <p:spPr>
            <a:xfrm flipH="false" flipV="false" rot="0">
              <a:off x="2307944" y="2769533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8" id="88"/>
            <p:cNvSpPr/>
            <p:nvPr/>
          </p:nvSpPr>
          <p:spPr>
            <a:xfrm flipH="false" flipV="false" rot="0">
              <a:off x="2307944" y="2307944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9" id="89"/>
            <p:cNvSpPr/>
            <p:nvPr/>
          </p:nvSpPr>
          <p:spPr>
            <a:xfrm flipH="false" flipV="false" rot="0">
              <a:off x="2307944" y="1846355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0" id="90"/>
            <p:cNvSpPr/>
            <p:nvPr/>
          </p:nvSpPr>
          <p:spPr>
            <a:xfrm flipH="false" flipV="false" rot="0">
              <a:off x="2307944" y="1384766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1" id="91"/>
            <p:cNvSpPr/>
            <p:nvPr/>
          </p:nvSpPr>
          <p:spPr>
            <a:xfrm flipH="false" flipV="false" rot="0">
              <a:off x="2307944" y="923178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8"/>
                  </a:lnTo>
                  <a:lnTo>
                    <a:pt x="0" y="461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2" id="92"/>
            <p:cNvSpPr/>
            <p:nvPr/>
          </p:nvSpPr>
          <p:spPr>
            <a:xfrm flipH="false" flipV="false" rot="0">
              <a:off x="2307944" y="461589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3" id="93"/>
            <p:cNvSpPr/>
            <p:nvPr/>
          </p:nvSpPr>
          <p:spPr>
            <a:xfrm flipH="false" flipV="false" rot="0">
              <a:off x="2307944" y="0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4" id="94"/>
            <p:cNvSpPr/>
            <p:nvPr/>
          </p:nvSpPr>
          <p:spPr>
            <a:xfrm flipH="false" flipV="false" rot="0">
              <a:off x="2769533" y="2769533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5" id="95"/>
            <p:cNvSpPr/>
            <p:nvPr/>
          </p:nvSpPr>
          <p:spPr>
            <a:xfrm flipH="false" flipV="false" rot="0">
              <a:off x="2769533" y="2307944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6" id="96"/>
            <p:cNvSpPr/>
            <p:nvPr/>
          </p:nvSpPr>
          <p:spPr>
            <a:xfrm flipH="false" flipV="false" rot="0">
              <a:off x="2769533" y="1846355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7" id="97"/>
            <p:cNvSpPr/>
            <p:nvPr/>
          </p:nvSpPr>
          <p:spPr>
            <a:xfrm flipH="false" flipV="false" rot="0">
              <a:off x="2769533" y="1384766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8" id="98"/>
            <p:cNvSpPr/>
            <p:nvPr/>
          </p:nvSpPr>
          <p:spPr>
            <a:xfrm flipH="false" flipV="false" rot="0">
              <a:off x="2769533" y="923178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8"/>
                  </a:lnTo>
                  <a:lnTo>
                    <a:pt x="0" y="461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9" id="99"/>
            <p:cNvSpPr/>
            <p:nvPr/>
          </p:nvSpPr>
          <p:spPr>
            <a:xfrm flipH="false" flipV="false" rot="0">
              <a:off x="2769533" y="461589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0" id="100"/>
            <p:cNvSpPr/>
            <p:nvPr/>
          </p:nvSpPr>
          <p:spPr>
            <a:xfrm flipH="false" flipV="false" rot="0">
              <a:off x="2769533" y="0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1" id="101"/>
          <p:cNvSpPr/>
          <p:nvPr/>
        </p:nvSpPr>
        <p:spPr>
          <a:xfrm flipH="false" flipV="false" rot="0">
            <a:off x="2771494" y="6543719"/>
            <a:ext cx="968515" cy="1495557"/>
          </a:xfrm>
          <a:custGeom>
            <a:avLst/>
            <a:gdLst/>
            <a:ahLst/>
            <a:cxnLst/>
            <a:rect r="r" b="b" t="t" l="l"/>
            <a:pathLst>
              <a:path h="1495557" w="968515">
                <a:moveTo>
                  <a:pt x="0" y="0"/>
                </a:moveTo>
                <a:lnTo>
                  <a:pt x="968515" y="0"/>
                </a:lnTo>
                <a:lnTo>
                  <a:pt x="968515" y="1495558"/>
                </a:lnTo>
                <a:lnTo>
                  <a:pt x="0" y="14955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394" t="0" r="-29136" b="-20217"/>
            </a:stretch>
          </a:blipFill>
        </p:spPr>
      </p:sp>
      <p:sp>
        <p:nvSpPr>
          <p:cNvPr name="AutoShape 102" id="102"/>
          <p:cNvSpPr/>
          <p:nvPr/>
        </p:nvSpPr>
        <p:spPr>
          <a:xfrm>
            <a:off x="10879675" y="3026978"/>
            <a:ext cx="909883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03" id="103"/>
          <p:cNvGrpSpPr/>
          <p:nvPr/>
        </p:nvGrpSpPr>
        <p:grpSpPr>
          <a:xfrm rot="0">
            <a:off x="12010326" y="5769798"/>
            <a:ext cx="2423341" cy="2423341"/>
            <a:chOff x="0" y="0"/>
            <a:chExt cx="3231122" cy="3231122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2769533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5" id="105"/>
            <p:cNvSpPr/>
            <p:nvPr/>
          </p:nvSpPr>
          <p:spPr>
            <a:xfrm flipH="false" flipV="false" rot="0">
              <a:off x="0" y="2307944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6" id="106"/>
            <p:cNvSpPr/>
            <p:nvPr/>
          </p:nvSpPr>
          <p:spPr>
            <a:xfrm flipH="false" flipV="false" rot="0">
              <a:off x="0" y="1846355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7" id="107"/>
            <p:cNvSpPr/>
            <p:nvPr/>
          </p:nvSpPr>
          <p:spPr>
            <a:xfrm flipH="false" flipV="false" rot="0">
              <a:off x="0" y="1384766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8" id="108"/>
            <p:cNvSpPr/>
            <p:nvPr/>
          </p:nvSpPr>
          <p:spPr>
            <a:xfrm flipH="false" flipV="false" rot="0">
              <a:off x="0" y="923178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8"/>
                  </a:lnTo>
                  <a:lnTo>
                    <a:pt x="0" y="461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9" id="109"/>
            <p:cNvSpPr/>
            <p:nvPr/>
          </p:nvSpPr>
          <p:spPr>
            <a:xfrm flipH="false" flipV="false" rot="0">
              <a:off x="0" y="461589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0" id="110"/>
            <p:cNvSpPr/>
            <p:nvPr/>
          </p:nvSpPr>
          <p:spPr>
            <a:xfrm flipH="false" flipV="false" rot="0">
              <a:off x="0" y="0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1" id="111"/>
            <p:cNvSpPr/>
            <p:nvPr/>
          </p:nvSpPr>
          <p:spPr>
            <a:xfrm flipH="false" flipV="false" rot="0">
              <a:off x="461589" y="2769533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2" id="112"/>
            <p:cNvSpPr/>
            <p:nvPr/>
          </p:nvSpPr>
          <p:spPr>
            <a:xfrm flipH="false" flipV="false" rot="0">
              <a:off x="461589" y="2307944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3" id="113"/>
            <p:cNvSpPr/>
            <p:nvPr/>
          </p:nvSpPr>
          <p:spPr>
            <a:xfrm flipH="false" flipV="false" rot="0">
              <a:off x="461589" y="1846355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4" id="114"/>
            <p:cNvSpPr/>
            <p:nvPr/>
          </p:nvSpPr>
          <p:spPr>
            <a:xfrm flipH="false" flipV="false" rot="0">
              <a:off x="461589" y="1384766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5" id="115"/>
            <p:cNvSpPr/>
            <p:nvPr/>
          </p:nvSpPr>
          <p:spPr>
            <a:xfrm flipH="false" flipV="false" rot="0">
              <a:off x="461589" y="923178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8"/>
                  </a:lnTo>
                  <a:lnTo>
                    <a:pt x="0" y="461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6" id="116"/>
            <p:cNvSpPr/>
            <p:nvPr/>
          </p:nvSpPr>
          <p:spPr>
            <a:xfrm flipH="false" flipV="false" rot="0">
              <a:off x="461589" y="461589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7" id="117"/>
            <p:cNvSpPr/>
            <p:nvPr/>
          </p:nvSpPr>
          <p:spPr>
            <a:xfrm flipH="false" flipV="false" rot="0">
              <a:off x="461589" y="0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8" id="118"/>
            <p:cNvSpPr/>
            <p:nvPr/>
          </p:nvSpPr>
          <p:spPr>
            <a:xfrm flipH="false" flipV="false" rot="0">
              <a:off x="923178" y="2769533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8" y="0"/>
                  </a:lnTo>
                  <a:lnTo>
                    <a:pt x="461588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9" id="119"/>
            <p:cNvSpPr/>
            <p:nvPr/>
          </p:nvSpPr>
          <p:spPr>
            <a:xfrm flipH="false" flipV="false" rot="0">
              <a:off x="923178" y="2307944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8" y="0"/>
                  </a:lnTo>
                  <a:lnTo>
                    <a:pt x="461588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0" id="120"/>
            <p:cNvSpPr/>
            <p:nvPr/>
          </p:nvSpPr>
          <p:spPr>
            <a:xfrm flipH="false" flipV="false" rot="0">
              <a:off x="923178" y="1846355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8" y="0"/>
                  </a:lnTo>
                  <a:lnTo>
                    <a:pt x="461588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1" id="121"/>
            <p:cNvSpPr/>
            <p:nvPr/>
          </p:nvSpPr>
          <p:spPr>
            <a:xfrm flipH="false" flipV="false" rot="0">
              <a:off x="923178" y="1384766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8" y="0"/>
                  </a:lnTo>
                  <a:lnTo>
                    <a:pt x="461588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2" id="122"/>
            <p:cNvSpPr/>
            <p:nvPr/>
          </p:nvSpPr>
          <p:spPr>
            <a:xfrm flipH="false" flipV="false" rot="0">
              <a:off x="923178" y="923178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8" y="0"/>
                  </a:lnTo>
                  <a:lnTo>
                    <a:pt x="461588" y="461588"/>
                  </a:lnTo>
                  <a:lnTo>
                    <a:pt x="0" y="461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3" id="123"/>
            <p:cNvSpPr/>
            <p:nvPr/>
          </p:nvSpPr>
          <p:spPr>
            <a:xfrm flipH="false" flipV="false" rot="0">
              <a:off x="923178" y="461589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8" y="0"/>
                  </a:lnTo>
                  <a:lnTo>
                    <a:pt x="461588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4" id="124"/>
            <p:cNvSpPr/>
            <p:nvPr/>
          </p:nvSpPr>
          <p:spPr>
            <a:xfrm flipH="false" flipV="false" rot="0">
              <a:off x="923178" y="0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8" y="0"/>
                  </a:lnTo>
                  <a:lnTo>
                    <a:pt x="461588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5" id="125"/>
            <p:cNvSpPr/>
            <p:nvPr/>
          </p:nvSpPr>
          <p:spPr>
            <a:xfrm flipH="false" flipV="false" rot="0">
              <a:off x="1384766" y="2769533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6" id="126"/>
            <p:cNvSpPr/>
            <p:nvPr/>
          </p:nvSpPr>
          <p:spPr>
            <a:xfrm flipH="false" flipV="false" rot="0">
              <a:off x="1384766" y="2307944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7" id="127"/>
            <p:cNvSpPr/>
            <p:nvPr/>
          </p:nvSpPr>
          <p:spPr>
            <a:xfrm flipH="false" flipV="false" rot="0">
              <a:off x="1384766" y="1846355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8" id="128"/>
            <p:cNvSpPr/>
            <p:nvPr/>
          </p:nvSpPr>
          <p:spPr>
            <a:xfrm flipH="false" flipV="false" rot="0">
              <a:off x="1384766" y="1384766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9" id="129"/>
            <p:cNvSpPr/>
            <p:nvPr/>
          </p:nvSpPr>
          <p:spPr>
            <a:xfrm flipH="false" flipV="false" rot="0">
              <a:off x="1384766" y="923178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8"/>
                  </a:lnTo>
                  <a:lnTo>
                    <a:pt x="0" y="461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0" id="130"/>
            <p:cNvSpPr/>
            <p:nvPr/>
          </p:nvSpPr>
          <p:spPr>
            <a:xfrm flipH="false" flipV="false" rot="0">
              <a:off x="1384766" y="461589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1" id="131"/>
            <p:cNvSpPr/>
            <p:nvPr/>
          </p:nvSpPr>
          <p:spPr>
            <a:xfrm flipH="false" flipV="false" rot="0">
              <a:off x="1384766" y="0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2" id="132"/>
            <p:cNvSpPr/>
            <p:nvPr/>
          </p:nvSpPr>
          <p:spPr>
            <a:xfrm flipH="false" flipV="false" rot="0">
              <a:off x="1846355" y="2769533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3" id="133"/>
            <p:cNvSpPr/>
            <p:nvPr/>
          </p:nvSpPr>
          <p:spPr>
            <a:xfrm flipH="false" flipV="false" rot="0">
              <a:off x="1846355" y="2307944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4" id="134"/>
            <p:cNvSpPr/>
            <p:nvPr/>
          </p:nvSpPr>
          <p:spPr>
            <a:xfrm flipH="false" flipV="false" rot="0">
              <a:off x="1846355" y="1846355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5" id="135"/>
            <p:cNvSpPr/>
            <p:nvPr/>
          </p:nvSpPr>
          <p:spPr>
            <a:xfrm flipH="false" flipV="false" rot="0">
              <a:off x="1846355" y="1384766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6" id="136"/>
            <p:cNvSpPr/>
            <p:nvPr/>
          </p:nvSpPr>
          <p:spPr>
            <a:xfrm flipH="false" flipV="false" rot="0">
              <a:off x="1846355" y="923178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8"/>
                  </a:lnTo>
                  <a:lnTo>
                    <a:pt x="0" y="461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7" id="137"/>
            <p:cNvSpPr/>
            <p:nvPr/>
          </p:nvSpPr>
          <p:spPr>
            <a:xfrm flipH="false" flipV="false" rot="0">
              <a:off x="1846355" y="461589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8" id="138"/>
            <p:cNvSpPr/>
            <p:nvPr/>
          </p:nvSpPr>
          <p:spPr>
            <a:xfrm flipH="false" flipV="false" rot="0">
              <a:off x="1846355" y="0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9" id="139"/>
            <p:cNvSpPr/>
            <p:nvPr/>
          </p:nvSpPr>
          <p:spPr>
            <a:xfrm flipH="false" flipV="false" rot="0">
              <a:off x="2307944" y="2769533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0" id="140"/>
            <p:cNvSpPr/>
            <p:nvPr/>
          </p:nvSpPr>
          <p:spPr>
            <a:xfrm flipH="false" flipV="false" rot="0">
              <a:off x="2307944" y="2307944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1" id="141"/>
            <p:cNvSpPr/>
            <p:nvPr/>
          </p:nvSpPr>
          <p:spPr>
            <a:xfrm flipH="false" flipV="false" rot="0">
              <a:off x="2307944" y="1846355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2" id="142"/>
            <p:cNvSpPr/>
            <p:nvPr/>
          </p:nvSpPr>
          <p:spPr>
            <a:xfrm flipH="false" flipV="false" rot="0">
              <a:off x="2307944" y="1384766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3" id="143"/>
            <p:cNvSpPr/>
            <p:nvPr/>
          </p:nvSpPr>
          <p:spPr>
            <a:xfrm flipH="false" flipV="false" rot="0">
              <a:off x="2307944" y="923178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8"/>
                  </a:lnTo>
                  <a:lnTo>
                    <a:pt x="0" y="461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4" id="144"/>
            <p:cNvSpPr/>
            <p:nvPr/>
          </p:nvSpPr>
          <p:spPr>
            <a:xfrm flipH="false" flipV="false" rot="0">
              <a:off x="2307944" y="461589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5" id="145"/>
            <p:cNvSpPr/>
            <p:nvPr/>
          </p:nvSpPr>
          <p:spPr>
            <a:xfrm flipH="false" flipV="false" rot="0">
              <a:off x="2307944" y="0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6" id="146"/>
            <p:cNvSpPr/>
            <p:nvPr/>
          </p:nvSpPr>
          <p:spPr>
            <a:xfrm flipH="false" flipV="false" rot="0">
              <a:off x="2769533" y="2769533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7" id="147"/>
            <p:cNvSpPr/>
            <p:nvPr/>
          </p:nvSpPr>
          <p:spPr>
            <a:xfrm flipH="false" flipV="false" rot="0">
              <a:off x="2769533" y="2307944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8" id="148"/>
            <p:cNvSpPr/>
            <p:nvPr/>
          </p:nvSpPr>
          <p:spPr>
            <a:xfrm flipH="false" flipV="false" rot="0">
              <a:off x="2769533" y="1846355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9" id="149"/>
            <p:cNvSpPr/>
            <p:nvPr/>
          </p:nvSpPr>
          <p:spPr>
            <a:xfrm flipH="false" flipV="false" rot="0">
              <a:off x="2769533" y="1384766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0" id="150"/>
            <p:cNvSpPr/>
            <p:nvPr/>
          </p:nvSpPr>
          <p:spPr>
            <a:xfrm flipH="false" flipV="false" rot="0">
              <a:off x="2769533" y="923178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8"/>
                  </a:lnTo>
                  <a:lnTo>
                    <a:pt x="0" y="461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1" id="151"/>
            <p:cNvSpPr/>
            <p:nvPr/>
          </p:nvSpPr>
          <p:spPr>
            <a:xfrm flipH="false" flipV="false" rot="0">
              <a:off x="2769533" y="461589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2" id="152"/>
            <p:cNvSpPr/>
            <p:nvPr/>
          </p:nvSpPr>
          <p:spPr>
            <a:xfrm flipH="false" flipV="false" rot="0">
              <a:off x="2769533" y="0"/>
              <a:ext cx="461589" cy="461589"/>
            </a:xfrm>
            <a:custGeom>
              <a:avLst/>
              <a:gdLst/>
              <a:ahLst/>
              <a:cxnLst/>
              <a:rect r="r" b="b" t="t" l="l"/>
              <a:pathLst>
                <a:path h="461589" w="461589">
                  <a:moveTo>
                    <a:pt x="0" y="0"/>
                  </a:moveTo>
                  <a:lnTo>
                    <a:pt x="461589" y="0"/>
                  </a:lnTo>
                  <a:lnTo>
                    <a:pt x="461589" y="461589"/>
                  </a:lnTo>
                  <a:lnTo>
                    <a:pt x="0" y="46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53" id="153"/>
          <p:cNvSpPr/>
          <p:nvPr/>
        </p:nvSpPr>
        <p:spPr>
          <a:xfrm flipV="true">
            <a:off x="13232384" y="4476121"/>
            <a:ext cx="0" cy="862519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154" id="154"/>
          <p:cNvSpPr/>
          <p:nvPr/>
        </p:nvSpPr>
        <p:spPr>
          <a:xfrm flipV="true">
            <a:off x="14576107" y="5436833"/>
            <a:ext cx="1503948" cy="1647521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5" id="155"/>
          <p:cNvSpPr/>
          <p:nvPr/>
        </p:nvSpPr>
        <p:spPr>
          <a:xfrm>
            <a:off x="14459336" y="2380601"/>
            <a:ext cx="1620719" cy="1876445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56" id="156"/>
          <p:cNvSpPr/>
          <p:nvPr/>
        </p:nvSpPr>
        <p:spPr>
          <a:xfrm flipH="false" flipV="false" rot="0">
            <a:off x="13966848" y="4348625"/>
            <a:ext cx="4595440" cy="990014"/>
          </a:xfrm>
          <a:custGeom>
            <a:avLst/>
            <a:gdLst/>
            <a:ahLst/>
            <a:cxnLst/>
            <a:rect r="r" b="b" t="t" l="l"/>
            <a:pathLst>
              <a:path h="990014" w="4595440">
                <a:moveTo>
                  <a:pt x="0" y="0"/>
                </a:moveTo>
                <a:lnTo>
                  <a:pt x="4595440" y="0"/>
                </a:lnTo>
                <a:lnTo>
                  <a:pt x="4595440" y="990015"/>
                </a:lnTo>
                <a:lnTo>
                  <a:pt x="0" y="9900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7" id="157"/>
          <p:cNvSpPr txBox="true"/>
          <p:nvPr/>
        </p:nvSpPr>
        <p:spPr>
          <a:xfrm rot="0">
            <a:off x="613687" y="9438185"/>
            <a:ext cx="830025" cy="60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b="true" sz="387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name="TextBox 158" id="158"/>
          <p:cNvSpPr txBox="true"/>
          <p:nvPr/>
        </p:nvSpPr>
        <p:spPr>
          <a:xfrm rot="0">
            <a:off x="5900810" y="5797068"/>
            <a:ext cx="571908" cy="320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5"/>
              </a:lnSpc>
            </a:pPr>
            <a:r>
              <a:rPr lang="en-US" b="true" sz="2062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CLS</a:t>
            </a:r>
          </a:p>
        </p:txBody>
      </p:sp>
      <p:sp>
        <p:nvSpPr>
          <p:cNvPr name="TextBox 159" id="159"/>
          <p:cNvSpPr txBox="true"/>
          <p:nvPr/>
        </p:nvSpPr>
        <p:spPr>
          <a:xfrm rot="0">
            <a:off x="8169905" y="5737667"/>
            <a:ext cx="1685390" cy="580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1"/>
              </a:lnSpc>
            </a:pPr>
            <a:r>
              <a:rPr lang="en-US" b="true" sz="1892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Student Vision Transformer</a:t>
            </a:r>
          </a:p>
        </p:txBody>
      </p:sp>
      <p:sp>
        <p:nvSpPr>
          <p:cNvPr name="TextBox 160" id="160"/>
          <p:cNvSpPr txBox="true"/>
          <p:nvPr/>
        </p:nvSpPr>
        <p:spPr>
          <a:xfrm rot="0">
            <a:off x="8169905" y="1726895"/>
            <a:ext cx="1767366" cy="29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1"/>
              </a:lnSpc>
            </a:pPr>
            <a:r>
              <a:rPr lang="en-US" b="true" sz="1892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Gram Teacher</a:t>
            </a:r>
          </a:p>
        </p:txBody>
      </p:sp>
      <p:sp>
        <p:nvSpPr>
          <p:cNvPr name="TextBox 161" id="161"/>
          <p:cNvSpPr txBox="true"/>
          <p:nvPr/>
        </p:nvSpPr>
        <p:spPr>
          <a:xfrm rot="0">
            <a:off x="2613506" y="1584161"/>
            <a:ext cx="1400504" cy="29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1"/>
              </a:lnSpc>
            </a:pPr>
            <a:r>
              <a:rPr lang="en-US" b="true" sz="1892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Global crop</a:t>
            </a:r>
          </a:p>
        </p:txBody>
      </p:sp>
      <p:sp>
        <p:nvSpPr>
          <p:cNvPr name="TextBox 162" id="162"/>
          <p:cNvSpPr txBox="true"/>
          <p:nvPr/>
        </p:nvSpPr>
        <p:spPr>
          <a:xfrm rot="0">
            <a:off x="2613506" y="6031634"/>
            <a:ext cx="1731570" cy="29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1"/>
              </a:lnSpc>
            </a:pPr>
            <a:r>
              <a:rPr lang="en-US" b="true" sz="1892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Global crop</a:t>
            </a:r>
          </a:p>
        </p:txBody>
      </p:sp>
      <p:sp>
        <p:nvSpPr>
          <p:cNvPr name="TextBox 163" id="163"/>
          <p:cNvSpPr txBox="true"/>
          <p:nvPr/>
        </p:nvSpPr>
        <p:spPr>
          <a:xfrm rot="0">
            <a:off x="12010326" y="1476426"/>
            <a:ext cx="2559788" cy="29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1"/>
              </a:lnSpc>
            </a:pPr>
            <a:r>
              <a:rPr lang="en-US" b="true" sz="1892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Teacher Gram Matix</a:t>
            </a:r>
          </a:p>
        </p:txBody>
      </p:sp>
      <p:sp>
        <p:nvSpPr>
          <p:cNvPr name="TextBox 164" id="164"/>
          <p:cNvSpPr txBox="true"/>
          <p:nvPr/>
        </p:nvSpPr>
        <p:spPr>
          <a:xfrm rot="0">
            <a:off x="12010326" y="5401621"/>
            <a:ext cx="2559788" cy="29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1"/>
              </a:lnSpc>
            </a:pPr>
            <a:r>
              <a:rPr lang="en-US" b="true" sz="1892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Student Gram Matix</a:t>
            </a:r>
          </a:p>
        </p:txBody>
      </p:sp>
      <p:sp>
        <p:nvSpPr>
          <p:cNvPr name="TextBox 165" id="165"/>
          <p:cNvSpPr txBox="true"/>
          <p:nvPr/>
        </p:nvSpPr>
        <p:spPr>
          <a:xfrm rot="0">
            <a:off x="12271322" y="4744677"/>
            <a:ext cx="930921" cy="29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1"/>
              </a:lnSpc>
            </a:pPr>
            <a:r>
              <a:rPr lang="en-US" b="true" sz="1892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Similar</a:t>
            </a:r>
          </a:p>
        </p:txBody>
      </p:sp>
      <p:sp>
        <p:nvSpPr>
          <p:cNvPr name="TextBox 166" id="166"/>
          <p:cNvSpPr txBox="true"/>
          <p:nvPr/>
        </p:nvSpPr>
        <p:spPr>
          <a:xfrm rot="0">
            <a:off x="12513193" y="8502855"/>
            <a:ext cx="1020676" cy="42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8"/>
              </a:lnSpc>
            </a:pPr>
            <a:r>
              <a:rPr lang="en-US" b="true" sz="269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X  .  X</a:t>
            </a:r>
          </a:p>
        </p:txBody>
      </p:sp>
      <p:sp>
        <p:nvSpPr>
          <p:cNvPr name="TextBox 167" id="167"/>
          <p:cNvSpPr txBox="true"/>
          <p:nvPr/>
        </p:nvSpPr>
        <p:spPr>
          <a:xfrm rot="0">
            <a:off x="12736782" y="8762408"/>
            <a:ext cx="1020676" cy="32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b="true" sz="2121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S       S</a:t>
            </a:r>
          </a:p>
        </p:txBody>
      </p:sp>
      <p:sp>
        <p:nvSpPr>
          <p:cNvPr name="TextBox 168" id="168"/>
          <p:cNvSpPr txBox="true"/>
          <p:nvPr/>
        </p:nvSpPr>
        <p:spPr>
          <a:xfrm rot="0">
            <a:off x="13549438" y="8403887"/>
            <a:ext cx="1020676" cy="32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b="true" sz="2121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T</a:t>
            </a:r>
          </a:p>
        </p:txBody>
      </p:sp>
      <p:sp>
        <p:nvSpPr>
          <p:cNvPr name="TextBox 169" id="169"/>
          <p:cNvSpPr txBox="true"/>
          <p:nvPr/>
        </p:nvSpPr>
        <p:spPr>
          <a:xfrm rot="0">
            <a:off x="12520977" y="599909"/>
            <a:ext cx="1020676" cy="42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8"/>
              </a:lnSpc>
            </a:pPr>
            <a:r>
              <a:rPr lang="en-US" b="true" sz="269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X  .  X</a:t>
            </a:r>
          </a:p>
        </p:txBody>
      </p:sp>
      <p:sp>
        <p:nvSpPr>
          <p:cNvPr name="TextBox 170" id="170"/>
          <p:cNvSpPr txBox="true"/>
          <p:nvPr/>
        </p:nvSpPr>
        <p:spPr>
          <a:xfrm rot="0">
            <a:off x="12744566" y="946009"/>
            <a:ext cx="1020676" cy="32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b="true" sz="2121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G       G</a:t>
            </a:r>
          </a:p>
        </p:txBody>
      </p:sp>
      <p:sp>
        <p:nvSpPr>
          <p:cNvPr name="TextBox 171" id="171"/>
          <p:cNvSpPr txBox="true"/>
          <p:nvPr/>
        </p:nvSpPr>
        <p:spPr>
          <a:xfrm rot="0">
            <a:off x="13557222" y="500942"/>
            <a:ext cx="1020676" cy="32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b="true" sz="2121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T</a:t>
            </a:r>
          </a:p>
        </p:txBody>
      </p:sp>
      <p:sp>
        <p:nvSpPr>
          <p:cNvPr name="Freeform 172" id="172"/>
          <p:cNvSpPr/>
          <p:nvPr/>
        </p:nvSpPr>
        <p:spPr>
          <a:xfrm flipH="false" flipV="false" rot="0">
            <a:off x="402152" y="100214"/>
            <a:ext cx="1963813" cy="687334"/>
          </a:xfrm>
          <a:custGeom>
            <a:avLst/>
            <a:gdLst/>
            <a:ahLst/>
            <a:cxnLst/>
            <a:rect r="r" b="b" t="t" l="l"/>
            <a:pathLst>
              <a:path h="687334" w="1963813">
                <a:moveTo>
                  <a:pt x="0" y="0"/>
                </a:moveTo>
                <a:lnTo>
                  <a:pt x="1963813" y="0"/>
                </a:lnTo>
                <a:lnTo>
                  <a:pt x="1963813" y="687335"/>
                </a:lnTo>
                <a:lnTo>
                  <a:pt x="0" y="68733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17000"/>
            <a:ext cx="18288000" cy="1070400"/>
            <a:chOff x="0" y="0"/>
            <a:chExt cx="24384000" cy="14272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1427200"/>
              <a:chOff x="0" y="0"/>
              <a:chExt cx="24384000" cy="14272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384000" cy="1427226"/>
              </a:xfrm>
              <a:custGeom>
                <a:avLst/>
                <a:gdLst/>
                <a:ahLst/>
                <a:cxnLst/>
                <a:rect r="r" b="b" t="t" l="l"/>
                <a:pathLst>
                  <a:path h="1427226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427226"/>
                    </a:lnTo>
                    <a:lnTo>
                      <a:pt x="0" y="1427226"/>
                    </a:lnTo>
                    <a:close/>
                  </a:path>
                </a:pathLst>
              </a:custGeom>
              <a:solidFill>
                <a:srgbClr val="042B91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22900129" y="294477"/>
              <a:ext cx="1028524" cy="838247"/>
            </a:xfrm>
            <a:custGeom>
              <a:avLst/>
              <a:gdLst/>
              <a:ahLst/>
              <a:cxnLst/>
              <a:rect r="r" b="b" t="t" l="l"/>
              <a:pathLst>
                <a:path h="838247" w="1028524">
                  <a:moveTo>
                    <a:pt x="0" y="0"/>
                  </a:moveTo>
                  <a:lnTo>
                    <a:pt x="1028524" y="0"/>
                  </a:lnTo>
                  <a:lnTo>
                    <a:pt x="1028524" y="838246"/>
                  </a:lnTo>
                  <a:lnTo>
                    <a:pt x="0" y="83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400964" y="1732212"/>
            <a:ext cx="7858336" cy="5883929"/>
          </a:xfrm>
          <a:custGeom>
            <a:avLst/>
            <a:gdLst/>
            <a:ahLst/>
            <a:cxnLst/>
            <a:rect r="r" b="b" t="t" l="l"/>
            <a:pathLst>
              <a:path h="5883929" w="7858336">
                <a:moveTo>
                  <a:pt x="0" y="0"/>
                </a:moveTo>
                <a:lnTo>
                  <a:pt x="7858336" y="0"/>
                </a:lnTo>
                <a:lnTo>
                  <a:pt x="7858336" y="5883930"/>
                </a:lnTo>
                <a:lnTo>
                  <a:pt x="0" y="5883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10351" y="5932275"/>
            <a:ext cx="5414568" cy="2783699"/>
          </a:xfrm>
          <a:custGeom>
            <a:avLst/>
            <a:gdLst/>
            <a:ahLst/>
            <a:cxnLst/>
            <a:rect r="r" b="b" t="t" l="l"/>
            <a:pathLst>
              <a:path h="2783699" w="5414568">
                <a:moveTo>
                  <a:pt x="0" y="0"/>
                </a:moveTo>
                <a:lnTo>
                  <a:pt x="5414568" y="0"/>
                </a:lnTo>
                <a:lnTo>
                  <a:pt x="5414568" y="2783699"/>
                </a:lnTo>
                <a:lnTo>
                  <a:pt x="0" y="27836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3687" y="9438185"/>
            <a:ext cx="830025" cy="60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b="true" sz="387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7778" y="896207"/>
            <a:ext cx="15292828" cy="1109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57"/>
              </a:lnSpc>
            </a:pPr>
            <a:r>
              <a:rPr lang="en-US" b="true" sz="7131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04.Application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3712" y="2124075"/>
            <a:ext cx="6930479" cy="301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0111" indent="-305055" lvl="1">
              <a:lnSpc>
                <a:spcPts val="3391"/>
              </a:lnSpc>
              <a:buFont typeface="Arial"/>
              <a:buChar char="•"/>
            </a:pPr>
            <a:r>
              <a:rPr lang="en-US" b="true" sz="2825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Object Detection</a:t>
            </a:r>
          </a:p>
          <a:p>
            <a:pPr algn="l" marL="610111" indent="-305055" lvl="1">
              <a:lnSpc>
                <a:spcPts val="3391"/>
              </a:lnSpc>
              <a:buFont typeface="Arial"/>
              <a:buChar char="•"/>
            </a:pPr>
            <a:r>
              <a:rPr lang="en-US" b="true" sz="2825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Image Classification - Linear Probing</a:t>
            </a:r>
          </a:p>
          <a:p>
            <a:pPr algn="l" marL="610111" indent="-305055" lvl="1">
              <a:lnSpc>
                <a:spcPts val="3391"/>
              </a:lnSpc>
              <a:buFont typeface="Arial"/>
              <a:buChar char="•"/>
            </a:pPr>
            <a:r>
              <a:rPr lang="en-US" b="true" sz="2825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Semantic Segmentation</a:t>
            </a:r>
          </a:p>
          <a:p>
            <a:pPr algn="l" marL="610111" indent="-305055" lvl="1">
              <a:lnSpc>
                <a:spcPts val="3391"/>
              </a:lnSpc>
              <a:buFont typeface="Arial"/>
              <a:buChar char="•"/>
            </a:pPr>
            <a:r>
              <a:rPr lang="en-US" b="true" sz="2825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Unsupervised Object Discovery</a:t>
            </a:r>
          </a:p>
          <a:p>
            <a:pPr algn="l" marL="610111" indent="-305055" lvl="1">
              <a:lnSpc>
                <a:spcPts val="3391"/>
              </a:lnSpc>
              <a:buFont typeface="Arial"/>
              <a:buChar char="•"/>
            </a:pPr>
            <a:r>
              <a:rPr lang="en-US" b="true" sz="2825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Video Segmentation Tracking</a:t>
            </a:r>
          </a:p>
          <a:p>
            <a:pPr algn="l" marL="610111" indent="-305055" lvl="1">
              <a:lnSpc>
                <a:spcPts val="3391"/>
              </a:lnSpc>
              <a:buFont typeface="Arial"/>
              <a:buChar char="•"/>
            </a:pPr>
            <a:r>
              <a:rPr lang="en-US" b="true" sz="2825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Video Classification</a:t>
            </a:r>
          </a:p>
          <a:p>
            <a:pPr algn="l" marL="610111" indent="-305055" lvl="1">
              <a:lnSpc>
                <a:spcPts val="3391"/>
              </a:lnSpc>
              <a:buFont typeface="Arial"/>
              <a:buChar char="•"/>
            </a:pPr>
            <a:r>
              <a:rPr lang="en-US" b="true" sz="2825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...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02152" y="100214"/>
            <a:ext cx="1963813" cy="687334"/>
          </a:xfrm>
          <a:custGeom>
            <a:avLst/>
            <a:gdLst/>
            <a:ahLst/>
            <a:cxnLst/>
            <a:rect r="r" b="b" t="t" l="l"/>
            <a:pathLst>
              <a:path h="687334" w="1963813">
                <a:moveTo>
                  <a:pt x="0" y="0"/>
                </a:moveTo>
                <a:lnTo>
                  <a:pt x="1963813" y="0"/>
                </a:lnTo>
                <a:lnTo>
                  <a:pt x="1963813" y="687335"/>
                </a:lnTo>
                <a:lnTo>
                  <a:pt x="0" y="6873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17000"/>
            <a:ext cx="18288000" cy="1070400"/>
            <a:chOff x="0" y="0"/>
            <a:chExt cx="24384000" cy="14272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1427200"/>
              <a:chOff x="0" y="0"/>
              <a:chExt cx="24384000" cy="14272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384000" cy="1427226"/>
              </a:xfrm>
              <a:custGeom>
                <a:avLst/>
                <a:gdLst/>
                <a:ahLst/>
                <a:cxnLst/>
                <a:rect r="r" b="b" t="t" l="l"/>
                <a:pathLst>
                  <a:path h="1427226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427226"/>
                    </a:lnTo>
                    <a:lnTo>
                      <a:pt x="0" y="1427226"/>
                    </a:lnTo>
                    <a:close/>
                  </a:path>
                </a:pathLst>
              </a:custGeom>
              <a:solidFill>
                <a:srgbClr val="042B91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22900129" y="294477"/>
              <a:ext cx="1028524" cy="838247"/>
            </a:xfrm>
            <a:custGeom>
              <a:avLst/>
              <a:gdLst/>
              <a:ahLst/>
              <a:cxnLst/>
              <a:rect r="r" b="b" t="t" l="l"/>
              <a:pathLst>
                <a:path h="838247" w="1028524">
                  <a:moveTo>
                    <a:pt x="0" y="0"/>
                  </a:moveTo>
                  <a:lnTo>
                    <a:pt x="1028524" y="0"/>
                  </a:lnTo>
                  <a:lnTo>
                    <a:pt x="1028524" y="838246"/>
                  </a:lnTo>
                  <a:lnTo>
                    <a:pt x="0" y="83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02152" y="100214"/>
            <a:ext cx="1963813" cy="687334"/>
          </a:xfrm>
          <a:custGeom>
            <a:avLst/>
            <a:gdLst/>
            <a:ahLst/>
            <a:cxnLst/>
            <a:rect r="r" b="b" t="t" l="l"/>
            <a:pathLst>
              <a:path h="687334" w="1963813">
                <a:moveTo>
                  <a:pt x="0" y="0"/>
                </a:moveTo>
                <a:lnTo>
                  <a:pt x="1963813" y="0"/>
                </a:lnTo>
                <a:lnTo>
                  <a:pt x="1963813" y="687335"/>
                </a:lnTo>
                <a:lnTo>
                  <a:pt x="0" y="687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30091" y="3800842"/>
            <a:ext cx="17827817" cy="4724464"/>
            <a:chOff x="0" y="0"/>
            <a:chExt cx="23770423" cy="62992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113137"/>
              <a:ext cx="12056304" cy="6186148"/>
            </a:xfrm>
            <a:custGeom>
              <a:avLst/>
              <a:gdLst/>
              <a:ahLst/>
              <a:cxnLst/>
              <a:rect r="r" b="b" t="t" l="l"/>
              <a:pathLst>
                <a:path h="6186148" w="12056304">
                  <a:moveTo>
                    <a:pt x="0" y="0"/>
                  </a:moveTo>
                  <a:lnTo>
                    <a:pt x="12056304" y="0"/>
                  </a:lnTo>
                  <a:lnTo>
                    <a:pt x="12056304" y="6186148"/>
                  </a:lnTo>
                  <a:lnTo>
                    <a:pt x="0" y="6186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056304" y="0"/>
              <a:ext cx="5988518" cy="6299285"/>
            </a:xfrm>
            <a:custGeom>
              <a:avLst/>
              <a:gdLst/>
              <a:ahLst/>
              <a:cxnLst/>
              <a:rect r="r" b="b" t="t" l="l"/>
              <a:pathLst>
                <a:path h="6299285" w="5988518">
                  <a:moveTo>
                    <a:pt x="0" y="0"/>
                  </a:moveTo>
                  <a:lnTo>
                    <a:pt x="5988518" y="0"/>
                  </a:lnTo>
                  <a:lnTo>
                    <a:pt x="5988518" y="6299285"/>
                  </a:lnTo>
                  <a:lnTo>
                    <a:pt x="0" y="6299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5263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7876001" y="113137"/>
              <a:ext cx="5894422" cy="6186148"/>
            </a:xfrm>
            <a:custGeom>
              <a:avLst/>
              <a:gdLst/>
              <a:ahLst/>
              <a:cxnLst/>
              <a:rect r="r" b="b" t="t" l="l"/>
              <a:pathLst>
                <a:path h="6186148" w="5894422">
                  <a:moveTo>
                    <a:pt x="0" y="0"/>
                  </a:moveTo>
                  <a:lnTo>
                    <a:pt x="5894422" y="0"/>
                  </a:lnTo>
                  <a:lnTo>
                    <a:pt x="5894422" y="6186148"/>
                  </a:lnTo>
                  <a:lnTo>
                    <a:pt x="0" y="6186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04526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13687" y="9438185"/>
            <a:ext cx="830025" cy="60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b="true" sz="387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000125"/>
            <a:ext cx="10785528" cy="79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5"/>
              </a:lnSpc>
            </a:pPr>
            <a:r>
              <a:rPr lang="en-US" b="true" sz="5029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Object detection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43712" y="1994722"/>
            <a:ext cx="15225150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42B91"/>
                </a:solidFill>
                <a:latin typeface="Arimo"/>
                <a:ea typeface="Arimo"/>
                <a:cs typeface="Arimo"/>
                <a:sym typeface="Arimo"/>
              </a:rPr>
              <a:t>Backbone: facebook/dinov3-vits16-pretrain-lvd1689m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42B91"/>
                </a:solidFill>
                <a:latin typeface="Arimo"/>
                <a:ea typeface="Arimo"/>
                <a:cs typeface="Arimo"/>
                <a:sym typeface="Arimo"/>
              </a:rPr>
              <a:t>Head: DETR self trained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43712" y="3080572"/>
            <a:ext cx="1522515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42B91"/>
                </a:solidFill>
                <a:latin typeface="Arimo"/>
                <a:ea typeface="Arimo"/>
                <a:cs typeface="Arimo"/>
                <a:sym typeface="Arimo"/>
              </a:rPr>
              <a:t>Dataset: COCO 2017 with 2400 images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77018" y="8506255"/>
            <a:ext cx="1809214" cy="461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2"/>
              </a:lnSpc>
              <a:spcBef>
                <a:spcPct val="0"/>
              </a:spcBef>
            </a:pPr>
            <a:r>
              <a:rPr lang="en-US" sz="2935">
                <a:solidFill>
                  <a:srgbClr val="042B91"/>
                </a:solidFill>
                <a:latin typeface="Arimo"/>
                <a:ea typeface="Arimo"/>
                <a:cs typeface="Arimo"/>
                <a:sym typeface="Arimo"/>
              </a:rPr>
              <a:t>Epoch = 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74423" y="8506255"/>
            <a:ext cx="2082576" cy="461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2"/>
              </a:lnSpc>
              <a:spcBef>
                <a:spcPct val="0"/>
              </a:spcBef>
            </a:pPr>
            <a:r>
              <a:rPr lang="en-US" sz="2935">
                <a:solidFill>
                  <a:srgbClr val="042B91"/>
                </a:solidFill>
                <a:latin typeface="Arimo"/>
                <a:ea typeface="Arimo"/>
                <a:cs typeface="Arimo"/>
                <a:sym typeface="Arimo"/>
              </a:rPr>
              <a:t>Epoch = 15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859648" y="8506255"/>
            <a:ext cx="2068188" cy="461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2"/>
              </a:lnSpc>
              <a:spcBef>
                <a:spcPct val="0"/>
              </a:spcBef>
            </a:pPr>
            <a:r>
              <a:rPr lang="en-US" sz="2935">
                <a:solidFill>
                  <a:srgbClr val="042B91"/>
                </a:solidFill>
                <a:latin typeface="Arimo"/>
                <a:ea typeface="Arimo"/>
                <a:cs typeface="Arimo"/>
                <a:sym typeface="Arimo"/>
              </a:rPr>
              <a:t>Epoch = 50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17000"/>
            <a:ext cx="18288000" cy="1070400"/>
            <a:chOff x="0" y="0"/>
            <a:chExt cx="24384000" cy="14272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1427200"/>
              <a:chOff x="0" y="0"/>
              <a:chExt cx="24384000" cy="14272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384000" cy="1427226"/>
              </a:xfrm>
              <a:custGeom>
                <a:avLst/>
                <a:gdLst/>
                <a:ahLst/>
                <a:cxnLst/>
                <a:rect r="r" b="b" t="t" l="l"/>
                <a:pathLst>
                  <a:path h="1427226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427226"/>
                    </a:lnTo>
                    <a:lnTo>
                      <a:pt x="0" y="1427226"/>
                    </a:lnTo>
                    <a:close/>
                  </a:path>
                </a:pathLst>
              </a:custGeom>
              <a:solidFill>
                <a:srgbClr val="042B91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22900129" y="294477"/>
              <a:ext cx="1028524" cy="838247"/>
            </a:xfrm>
            <a:custGeom>
              <a:avLst/>
              <a:gdLst/>
              <a:ahLst/>
              <a:cxnLst/>
              <a:rect r="r" b="b" t="t" l="l"/>
              <a:pathLst>
                <a:path h="838247" w="1028524">
                  <a:moveTo>
                    <a:pt x="0" y="0"/>
                  </a:moveTo>
                  <a:lnTo>
                    <a:pt x="1028524" y="0"/>
                  </a:lnTo>
                  <a:lnTo>
                    <a:pt x="1028524" y="838246"/>
                  </a:lnTo>
                  <a:lnTo>
                    <a:pt x="0" y="83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128604" y="2931101"/>
            <a:ext cx="6130696" cy="5924043"/>
          </a:xfrm>
          <a:custGeom>
            <a:avLst/>
            <a:gdLst/>
            <a:ahLst/>
            <a:cxnLst/>
            <a:rect r="r" b="b" t="t" l="l"/>
            <a:pathLst>
              <a:path h="5924043" w="6130696">
                <a:moveTo>
                  <a:pt x="0" y="0"/>
                </a:moveTo>
                <a:lnTo>
                  <a:pt x="6130696" y="0"/>
                </a:lnTo>
                <a:lnTo>
                  <a:pt x="6130696" y="5924043"/>
                </a:lnTo>
                <a:lnTo>
                  <a:pt x="0" y="5924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3687" y="9438185"/>
            <a:ext cx="830025" cy="60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b="true" sz="387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00125"/>
            <a:ext cx="10785528" cy="79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5"/>
              </a:lnSpc>
            </a:pPr>
            <a:r>
              <a:rPr lang="en-US" b="true" sz="5029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Image classification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3713" y="1994722"/>
            <a:ext cx="15225150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42B91"/>
                </a:solidFill>
                <a:latin typeface="Arimo"/>
                <a:ea typeface="Arimo"/>
                <a:cs typeface="Arimo"/>
                <a:sym typeface="Arimo"/>
              </a:rPr>
              <a:t>Backbone: facebook/dinov3-vits16-pretrain-lvd1689m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42B91"/>
                </a:solidFill>
                <a:latin typeface="Arimo"/>
                <a:ea typeface="Arimo"/>
                <a:cs typeface="Arimo"/>
                <a:sym typeface="Arimo"/>
              </a:rPr>
              <a:t>Head: Multinomial Logistic Regression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42B91"/>
                </a:solidFill>
                <a:latin typeface="Arimo"/>
                <a:ea typeface="Arimo"/>
                <a:cs typeface="Arimo"/>
                <a:sym typeface="Arimo"/>
              </a:rPr>
              <a:t>Dataset: imagenet100 with 130000 images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02152" y="100214"/>
            <a:ext cx="1963813" cy="687334"/>
          </a:xfrm>
          <a:custGeom>
            <a:avLst/>
            <a:gdLst/>
            <a:ahLst/>
            <a:cxnLst/>
            <a:rect r="r" b="b" t="t" l="l"/>
            <a:pathLst>
              <a:path h="687334" w="1963813">
                <a:moveTo>
                  <a:pt x="0" y="0"/>
                </a:moveTo>
                <a:lnTo>
                  <a:pt x="1963813" y="0"/>
                </a:lnTo>
                <a:lnTo>
                  <a:pt x="1963813" y="687335"/>
                </a:lnTo>
                <a:lnTo>
                  <a:pt x="0" y="687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17000"/>
            <a:ext cx="18288000" cy="1070400"/>
            <a:chOff x="0" y="0"/>
            <a:chExt cx="24384000" cy="14272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1427200"/>
              <a:chOff x="0" y="0"/>
              <a:chExt cx="24384000" cy="14272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384000" cy="1427226"/>
              </a:xfrm>
              <a:custGeom>
                <a:avLst/>
                <a:gdLst/>
                <a:ahLst/>
                <a:cxnLst/>
                <a:rect r="r" b="b" t="t" l="l"/>
                <a:pathLst>
                  <a:path h="1427226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427226"/>
                    </a:lnTo>
                    <a:lnTo>
                      <a:pt x="0" y="1427226"/>
                    </a:lnTo>
                    <a:close/>
                  </a:path>
                </a:pathLst>
              </a:custGeom>
              <a:solidFill>
                <a:srgbClr val="042B91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22900129" y="294477"/>
              <a:ext cx="1028524" cy="838247"/>
            </a:xfrm>
            <a:custGeom>
              <a:avLst/>
              <a:gdLst/>
              <a:ahLst/>
              <a:cxnLst/>
              <a:rect r="r" b="b" t="t" l="l"/>
              <a:pathLst>
                <a:path h="838247" w="1028524">
                  <a:moveTo>
                    <a:pt x="0" y="0"/>
                  </a:moveTo>
                  <a:lnTo>
                    <a:pt x="1028524" y="0"/>
                  </a:lnTo>
                  <a:lnTo>
                    <a:pt x="1028524" y="838246"/>
                  </a:lnTo>
                  <a:lnTo>
                    <a:pt x="0" y="83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289811" y="4917118"/>
            <a:ext cx="13708378" cy="3684127"/>
          </a:xfrm>
          <a:custGeom>
            <a:avLst/>
            <a:gdLst/>
            <a:ahLst/>
            <a:cxnLst/>
            <a:rect r="r" b="b" t="t" l="l"/>
            <a:pathLst>
              <a:path h="3684127" w="13708378">
                <a:moveTo>
                  <a:pt x="0" y="0"/>
                </a:moveTo>
                <a:lnTo>
                  <a:pt x="13708378" y="0"/>
                </a:lnTo>
                <a:lnTo>
                  <a:pt x="13708378" y="3684127"/>
                </a:lnTo>
                <a:lnTo>
                  <a:pt x="0" y="3684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3687" y="9438185"/>
            <a:ext cx="830025" cy="60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b="true" sz="387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00125"/>
            <a:ext cx="10785528" cy="79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5"/>
              </a:lnSpc>
            </a:pPr>
            <a:r>
              <a:rPr lang="en-US" b="true" sz="5029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Semantic Segmentation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101088"/>
            <a:ext cx="15225150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42B91"/>
                </a:solidFill>
                <a:latin typeface="Arimo"/>
                <a:ea typeface="Arimo"/>
                <a:cs typeface="Arimo"/>
                <a:sym typeface="Arimo"/>
              </a:rPr>
              <a:t>Backbone:</a:t>
            </a:r>
          </a:p>
          <a:p>
            <a:pPr algn="l" marL="1554480" indent="-518160" lvl="2">
              <a:lnSpc>
                <a:spcPts val="4320"/>
              </a:lnSpc>
              <a:buFont typeface="Arial"/>
              <a:buChar char="⚬"/>
            </a:pPr>
            <a:r>
              <a:rPr lang="en-US" sz="3600">
                <a:solidFill>
                  <a:srgbClr val="042B91"/>
                </a:solidFill>
                <a:latin typeface="Arimo"/>
                <a:ea typeface="Arimo"/>
                <a:cs typeface="Arimo"/>
                <a:sym typeface="Arimo"/>
              </a:rPr>
              <a:t>dinov3-vitb16-pretrain-lvd1689m</a:t>
            </a:r>
          </a:p>
          <a:p>
            <a:pPr algn="l" marL="1554480" indent="-518160" lvl="2">
              <a:lnSpc>
                <a:spcPts val="4320"/>
              </a:lnSpc>
              <a:buFont typeface="Arial"/>
              <a:buChar char="⚬"/>
            </a:pPr>
            <a:r>
              <a:rPr lang="en-US" sz="3600">
                <a:solidFill>
                  <a:srgbClr val="042B91"/>
                </a:solidFill>
                <a:latin typeface="Arimo"/>
                <a:ea typeface="Arimo"/>
                <a:cs typeface="Arimo"/>
                <a:sym typeface="Arimo"/>
              </a:rPr>
              <a:t>dinov3-vits16-pretrain-lvd1689m</a:t>
            </a:r>
          </a:p>
          <a:p>
            <a:pPr algn="l" marL="777240" indent="-388620" lvl="1">
              <a:lnSpc>
                <a:spcPts val="432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42B91"/>
                </a:solidFill>
                <a:latin typeface="Arimo"/>
                <a:ea typeface="Arimo"/>
                <a:cs typeface="Arimo"/>
                <a:sym typeface="Arimo"/>
              </a:rPr>
              <a:t>Dataset: VOC 2012 Segmentation Data (1464 images)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02152" y="100214"/>
            <a:ext cx="1963813" cy="687334"/>
          </a:xfrm>
          <a:custGeom>
            <a:avLst/>
            <a:gdLst/>
            <a:ahLst/>
            <a:cxnLst/>
            <a:rect r="r" b="b" t="t" l="l"/>
            <a:pathLst>
              <a:path h="687334" w="1963813">
                <a:moveTo>
                  <a:pt x="0" y="0"/>
                </a:moveTo>
                <a:lnTo>
                  <a:pt x="1963813" y="0"/>
                </a:lnTo>
                <a:lnTo>
                  <a:pt x="1963813" y="687335"/>
                </a:lnTo>
                <a:lnTo>
                  <a:pt x="0" y="687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17000"/>
            <a:ext cx="18288000" cy="1070400"/>
            <a:chOff x="0" y="0"/>
            <a:chExt cx="24384000" cy="14272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1427200"/>
              <a:chOff x="0" y="0"/>
              <a:chExt cx="24384000" cy="14272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384000" cy="1427226"/>
              </a:xfrm>
              <a:custGeom>
                <a:avLst/>
                <a:gdLst/>
                <a:ahLst/>
                <a:cxnLst/>
                <a:rect r="r" b="b" t="t" l="l"/>
                <a:pathLst>
                  <a:path h="1427226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427226"/>
                    </a:lnTo>
                    <a:lnTo>
                      <a:pt x="0" y="1427226"/>
                    </a:lnTo>
                    <a:close/>
                  </a:path>
                </a:pathLst>
              </a:custGeom>
              <a:solidFill>
                <a:srgbClr val="042B91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22900129" y="294477"/>
              <a:ext cx="1028524" cy="838247"/>
            </a:xfrm>
            <a:custGeom>
              <a:avLst/>
              <a:gdLst/>
              <a:ahLst/>
              <a:cxnLst/>
              <a:rect r="r" b="b" t="t" l="l"/>
              <a:pathLst>
                <a:path h="838247" w="1028524">
                  <a:moveTo>
                    <a:pt x="0" y="0"/>
                  </a:moveTo>
                  <a:lnTo>
                    <a:pt x="1028524" y="0"/>
                  </a:lnTo>
                  <a:lnTo>
                    <a:pt x="1028524" y="838246"/>
                  </a:lnTo>
                  <a:lnTo>
                    <a:pt x="0" y="83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13687" y="9438185"/>
            <a:ext cx="830025" cy="60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b="true" sz="387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06175"/>
            <a:ext cx="10785528" cy="79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5"/>
              </a:lnSpc>
            </a:pPr>
            <a:r>
              <a:rPr lang="en-US" b="true" sz="5029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Semantic Segmentation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695649" y="4706463"/>
            <a:ext cx="10896703" cy="4263335"/>
          </a:xfrm>
          <a:custGeom>
            <a:avLst/>
            <a:gdLst/>
            <a:ahLst/>
            <a:cxnLst/>
            <a:rect r="r" b="b" t="t" l="l"/>
            <a:pathLst>
              <a:path h="4263335" w="10896703">
                <a:moveTo>
                  <a:pt x="0" y="0"/>
                </a:moveTo>
                <a:lnTo>
                  <a:pt x="10896702" y="0"/>
                </a:lnTo>
                <a:lnTo>
                  <a:pt x="10896702" y="4263335"/>
                </a:lnTo>
                <a:lnTo>
                  <a:pt x="0" y="4263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107138"/>
            <a:ext cx="15225150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42B91"/>
                </a:solidFill>
                <a:latin typeface="Arimo"/>
                <a:ea typeface="Arimo"/>
                <a:cs typeface="Arimo"/>
                <a:sym typeface="Arimo"/>
              </a:rPr>
              <a:t>Performance is measured using mIoU (mean intersection of union)</a:t>
            </a:r>
          </a:p>
          <a:p>
            <a:pPr algn="l" marL="1554480" indent="-518160" lvl="2">
              <a:lnSpc>
                <a:spcPts val="4320"/>
              </a:lnSpc>
              <a:buFont typeface="Arial"/>
              <a:buChar char="⚬"/>
            </a:pPr>
            <a:r>
              <a:rPr lang="en-US" sz="3600">
                <a:solidFill>
                  <a:srgbClr val="042B91"/>
                </a:solidFill>
                <a:latin typeface="Arimo"/>
                <a:ea typeface="Arimo"/>
                <a:cs typeface="Arimo"/>
                <a:sym typeface="Arimo"/>
              </a:rPr>
              <a:t>dinov3-vitb16-pretrain-lvd1689m ~ 0.660</a:t>
            </a:r>
          </a:p>
          <a:p>
            <a:pPr algn="l" marL="1554480" indent="-518160" lvl="2">
              <a:lnSpc>
                <a:spcPts val="4320"/>
              </a:lnSpc>
              <a:buFont typeface="Arial"/>
              <a:buChar char="⚬"/>
            </a:pPr>
            <a:r>
              <a:rPr lang="en-US" sz="3600">
                <a:solidFill>
                  <a:srgbClr val="042B91"/>
                </a:solidFill>
                <a:latin typeface="Arimo"/>
                <a:ea typeface="Arimo"/>
                <a:cs typeface="Arimo"/>
                <a:sym typeface="Arimo"/>
              </a:rPr>
              <a:t>dinov3-vits16-pretrain-lvd1689m ~ 0.606</a:t>
            </a: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02152" y="100214"/>
            <a:ext cx="1963813" cy="687334"/>
          </a:xfrm>
          <a:custGeom>
            <a:avLst/>
            <a:gdLst/>
            <a:ahLst/>
            <a:cxnLst/>
            <a:rect r="r" b="b" t="t" l="l"/>
            <a:pathLst>
              <a:path h="687334" w="1963813">
                <a:moveTo>
                  <a:pt x="0" y="0"/>
                </a:moveTo>
                <a:lnTo>
                  <a:pt x="1963813" y="0"/>
                </a:lnTo>
                <a:lnTo>
                  <a:pt x="1963813" y="687335"/>
                </a:lnTo>
                <a:lnTo>
                  <a:pt x="0" y="687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17000"/>
            <a:ext cx="18288000" cy="1070400"/>
            <a:chOff x="0" y="0"/>
            <a:chExt cx="24384000" cy="14272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1427200"/>
              <a:chOff x="0" y="0"/>
              <a:chExt cx="24384000" cy="14272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384000" cy="1427226"/>
              </a:xfrm>
              <a:custGeom>
                <a:avLst/>
                <a:gdLst/>
                <a:ahLst/>
                <a:cxnLst/>
                <a:rect r="r" b="b" t="t" l="l"/>
                <a:pathLst>
                  <a:path h="1427226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427226"/>
                    </a:lnTo>
                    <a:lnTo>
                      <a:pt x="0" y="1427226"/>
                    </a:lnTo>
                    <a:close/>
                  </a:path>
                </a:pathLst>
              </a:custGeom>
              <a:solidFill>
                <a:srgbClr val="042B91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22900129" y="294477"/>
              <a:ext cx="1028524" cy="838247"/>
            </a:xfrm>
            <a:custGeom>
              <a:avLst/>
              <a:gdLst/>
              <a:ahLst/>
              <a:cxnLst/>
              <a:rect r="r" b="b" t="t" l="l"/>
              <a:pathLst>
                <a:path h="838247" w="1028524">
                  <a:moveTo>
                    <a:pt x="0" y="0"/>
                  </a:moveTo>
                  <a:lnTo>
                    <a:pt x="1028524" y="0"/>
                  </a:lnTo>
                  <a:lnTo>
                    <a:pt x="1028524" y="838246"/>
                  </a:lnTo>
                  <a:lnTo>
                    <a:pt x="0" y="83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62278" y="4365192"/>
            <a:ext cx="15963444" cy="4037421"/>
          </a:xfrm>
          <a:custGeom>
            <a:avLst/>
            <a:gdLst/>
            <a:ahLst/>
            <a:cxnLst/>
            <a:rect r="r" b="b" t="t" l="l"/>
            <a:pathLst>
              <a:path h="4037421" w="15963444">
                <a:moveTo>
                  <a:pt x="0" y="0"/>
                </a:moveTo>
                <a:lnTo>
                  <a:pt x="15963444" y="0"/>
                </a:lnTo>
                <a:lnTo>
                  <a:pt x="15963444" y="4037421"/>
                </a:lnTo>
                <a:lnTo>
                  <a:pt x="0" y="40374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3687" y="9438185"/>
            <a:ext cx="830025" cy="60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b="true" sz="387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00125"/>
            <a:ext cx="10785528" cy="79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5"/>
              </a:lnSpc>
            </a:pPr>
            <a:r>
              <a:rPr lang="en-US" b="true" sz="5029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Unsupervised Object Discovery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3713" y="1994722"/>
            <a:ext cx="15225150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DINOv3 ViT-S/16 </a:t>
            </a:r>
            <a:r>
              <a:rPr lang="en-US" sz="3600">
                <a:solidFill>
                  <a:srgbClr val="042B91"/>
                </a:solidFill>
                <a:latin typeface="Arimo"/>
                <a:ea typeface="Arimo"/>
                <a:cs typeface="Arimo"/>
                <a:sym typeface="Arimo"/>
              </a:rPr>
              <a:t>backbone with </a:t>
            </a:r>
            <a:r>
              <a:rPr lang="en-US" b="true" sz="360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TokenCut</a:t>
            </a:r>
            <a:r>
              <a:rPr lang="en-US" sz="3600">
                <a:solidFill>
                  <a:srgbClr val="042B91"/>
                </a:solidFill>
                <a:latin typeface="Arimo"/>
                <a:ea typeface="Arimo"/>
                <a:cs typeface="Arimo"/>
                <a:sym typeface="Arimo"/>
              </a:rPr>
              <a:t> for unsupervised object discovery on </a:t>
            </a:r>
            <a:r>
              <a:rPr lang="en-US" b="true" sz="360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Pascal VOC 2007</a:t>
            </a:r>
            <a:r>
              <a:rPr lang="en-US" sz="3600">
                <a:solidFill>
                  <a:srgbClr val="042B91"/>
                </a:solidFill>
                <a:latin typeface="Arimo"/>
                <a:ea typeface="Arimo"/>
                <a:cs typeface="Arimo"/>
                <a:sym typeface="Arimo"/>
              </a:rPr>
              <a:t>, evaluated using </a:t>
            </a:r>
            <a:r>
              <a:rPr lang="en-US" b="true" sz="360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CorLoc</a:t>
            </a:r>
            <a:r>
              <a:rPr lang="en-US" sz="3600">
                <a:solidFill>
                  <a:srgbClr val="042B91"/>
                </a:solidFill>
                <a:latin typeface="Arimo"/>
                <a:ea typeface="Arimo"/>
                <a:cs typeface="Arimo"/>
                <a:sym typeface="Arimo"/>
              </a:rPr>
              <a:t> and mean </a:t>
            </a:r>
            <a:r>
              <a:rPr lang="en-US" b="true" sz="360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IoU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02152" y="100214"/>
            <a:ext cx="1963813" cy="687334"/>
          </a:xfrm>
          <a:custGeom>
            <a:avLst/>
            <a:gdLst/>
            <a:ahLst/>
            <a:cxnLst/>
            <a:rect r="r" b="b" t="t" l="l"/>
            <a:pathLst>
              <a:path h="687334" w="1963813">
                <a:moveTo>
                  <a:pt x="0" y="0"/>
                </a:moveTo>
                <a:lnTo>
                  <a:pt x="1963813" y="0"/>
                </a:lnTo>
                <a:lnTo>
                  <a:pt x="1963813" y="687335"/>
                </a:lnTo>
                <a:lnTo>
                  <a:pt x="0" y="687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17000"/>
            <a:ext cx="18288000" cy="1070400"/>
            <a:chOff x="0" y="0"/>
            <a:chExt cx="24384000" cy="14272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1427200"/>
              <a:chOff x="0" y="0"/>
              <a:chExt cx="24384000" cy="14272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384000" cy="1427226"/>
              </a:xfrm>
              <a:custGeom>
                <a:avLst/>
                <a:gdLst/>
                <a:ahLst/>
                <a:cxnLst/>
                <a:rect r="r" b="b" t="t" l="l"/>
                <a:pathLst>
                  <a:path h="1427226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427226"/>
                    </a:lnTo>
                    <a:lnTo>
                      <a:pt x="0" y="1427226"/>
                    </a:lnTo>
                    <a:close/>
                  </a:path>
                </a:pathLst>
              </a:custGeom>
              <a:solidFill>
                <a:srgbClr val="042B91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22900129" y="294477"/>
              <a:ext cx="1028524" cy="838247"/>
            </a:xfrm>
            <a:custGeom>
              <a:avLst/>
              <a:gdLst/>
              <a:ahLst/>
              <a:cxnLst/>
              <a:rect r="r" b="b" t="t" l="l"/>
              <a:pathLst>
                <a:path h="838247" w="1028524">
                  <a:moveTo>
                    <a:pt x="0" y="0"/>
                  </a:moveTo>
                  <a:lnTo>
                    <a:pt x="1028524" y="0"/>
                  </a:lnTo>
                  <a:lnTo>
                    <a:pt x="1028524" y="838246"/>
                  </a:lnTo>
                  <a:lnTo>
                    <a:pt x="0" y="83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13687" y="9438185"/>
            <a:ext cx="830025" cy="60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b="true" sz="387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00125"/>
            <a:ext cx="1522515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19"/>
              </a:lnSpc>
            </a:pPr>
            <a:r>
              <a:rPr lang="en-US" b="true" sz="7099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05. Conclusion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02152" y="100214"/>
            <a:ext cx="1963813" cy="687334"/>
          </a:xfrm>
          <a:custGeom>
            <a:avLst/>
            <a:gdLst/>
            <a:ahLst/>
            <a:cxnLst/>
            <a:rect r="r" b="b" t="t" l="l"/>
            <a:pathLst>
              <a:path h="687334" w="1963813">
                <a:moveTo>
                  <a:pt x="0" y="0"/>
                </a:moveTo>
                <a:lnTo>
                  <a:pt x="1963813" y="0"/>
                </a:lnTo>
                <a:lnTo>
                  <a:pt x="1963813" y="687335"/>
                </a:lnTo>
                <a:lnTo>
                  <a:pt x="0" y="687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07795" y="3058324"/>
            <a:ext cx="15072410" cy="322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16489F"/>
                </a:solidFill>
                <a:latin typeface="Arimo"/>
                <a:ea typeface="Arimo"/>
                <a:cs typeface="Arimo"/>
                <a:sym typeface="Arimo"/>
              </a:rPr>
              <a:t>DINOv3 is a powerful self-supervised vision foundation model that learns rich and transferable visual representations without labeled data.</a:t>
            </a:r>
          </a:p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16489F"/>
                </a:solidFill>
                <a:latin typeface="Arimo"/>
                <a:ea typeface="Arimo"/>
                <a:cs typeface="Arimo"/>
                <a:sym typeface="Arimo"/>
              </a:rPr>
              <a:t>The model demonstrates strong generalization and flexibility across different computer vision applications.</a:t>
            </a:r>
          </a:p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16489F"/>
                </a:solidFill>
                <a:latin typeface="Arimo"/>
                <a:ea typeface="Arimo"/>
                <a:cs typeface="Arimo"/>
                <a:sym typeface="Arimo"/>
              </a:rPr>
              <a:t>These findings highlight the potential of DINOv3 as a general-purpose backbone for modern vision systems.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3872">
            <a:off x="-9530" y="503050"/>
            <a:ext cx="16910261" cy="0"/>
          </a:xfrm>
          <a:prstGeom prst="line">
            <a:avLst/>
          </a:prstGeom>
          <a:ln cap="rnd" w="9525">
            <a:solidFill>
              <a:srgbClr val="042B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44625">
            <a:off x="16846663" y="503050"/>
            <a:ext cx="146757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5393658">
            <a:off x="-4476634" y="5137150"/>
            <a:ext cx="10326468" cy="0"/>
          </a:xfrm>
          <a:prstGeom prst="line">
            <a:avLst/>
          </a:prstGeom>
          <a:ln cap="rnd" w="9525">
            <a:solidFill>
              <a:srgbClr val="042B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531425" y="612925"/>
            <a:ext cx="1522515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19"/>
              </a:lnSpc>
            </a:pPr>
            <a:r>
              <a:rPr lang="en-US" b="true" sz="7099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Table of 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1325" y="2810581"/>
            <a:ext cx="12865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92093" y="2810581"/>
            <a:ext cx="1073297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28425" y="2810581"/>
            <a:ext cx="12865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1325" y="3907835"/>
            <a:ext cx="442815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b="true" sz="360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92093" y="3907835"/>
            <a:ext cx="403057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b="true" sz="360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DINOv3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28425" y="3907835"/>
            <a:ext cx="493087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b="true" sz="360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Gram anchoring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531325" y="5259751"/>
            <a:ext cx="3620430" cy="1640193"/>
            <a:chOff x="0" y="0"/>
            <a:chExt cx="4827240" cy="218692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1402501" cy="1247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00"/>
                </a:lnSpc>
              </a:pPr>
              <a:r>
                <a:rPr lang="en-US" b="true" sz="6000">
                  <a:solidFill>
                    <a:srgbClr val="042B9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04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434449"/>
              <a:ext cx="4827240" cy="752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b="true" sz="3600">
                  <a:solidFill>
                    <a:srgbClr val="042B9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Application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0" y="9217000"/>
            <a:ext cx="18288000" cy="1070400"/>
            <a:chOff x="0" y="0"/>
            <a:chExt cx="24384000" cy="142720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24384000" cy="1427200"/>
              <a:chOff x="0" y="0"/>
              <a:chExt cx="24384000" cy="14272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4384000" cy="1427226"/>
              </a:xfrm>
              <a:custGeom>
                <a:avLst/>
                <a:gdLst/>
                <a:ahLst/>
                <a:cxnLst/>
                <a:rect r="r" b="b" t="t" l="l"/>
                <a:pathLst>
                  <a:path h="1427226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427226"/>
                    </a:lnTo>
                    <a:lnTo>
                      <a:pt x="0" y="1427226"/>
                    </a:lnTo>
                    <a:close/>
                  </a:path>
                </a:pathLst>
              </a:custGeom>
              <a:solidFill>
                <a:srgbClr val="042B91"/>
              </a:solidFill>
            </p:spPr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2900129" y="294477"/>
              <a:ext cx="1028524" cy="838247"/>
            </a:xfrm>
            <a:custGeom>
              <a:avLst/>
              <a:gdLst/>
              <a:ahLst/>
              <a:cxnLst/>
              <a:rect r="r" b="b" t="t" l="l"/>
              <a:pathLst>
                <a:path h="838247" w="1028524">
                  <a:moveTo>
                    <a:pt x="0" y="0"/>
                  </a:moveTo>
                  <a:lnTo>
                    <a:pt x="1028524" y="0"/>
                  </a:lnTo>
                  <a:lnTo>
                    <a:pt x="1028524" y="838246"/>
                  </a:lnTo>
                  <a:lnTo>
                    <a:pt x="0" y="83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13687" y="9438185"/>
            <a:ext cx="830025" cy="60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b="true" sz="387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492093" y="5143500"/>
            <a:ext cx="3620430" cy="1640193"/>
            <a:chOff x="0" y="0"/>
            <a:chExt cx="4827240" cy="218692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28575"/>
              <a:ext cx="1402501" cy="1247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00"/>
                </a:lnSpc>
              </a:pPr>
              <a:r>
                <a:rPr lang="en-US" b="true" sz="6000">
                  <a:solidFill>
                    <a:srgbClr val="042B9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05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434449"/>
              <a:ext cx="4827240" cy="752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b="true" sz="3600">
                  <a:solidFill>
                    <a:srgbClr val="042B9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Conclusion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17000"/>
            <a:ext cx="18288000" cy="1070400"/>
            <a:chOff x="0" y="0"/>
            <a:chExt cx="24384000" cy="14272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1427200"/>
              <a:chOff x="0" y="0"/>
              <a:chExt cx="24384000" cy="14272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384000" cy="1427226"/>
              </a:xfrm>
              <a:custGeom>
                <a:avLst/>
                <a:gdLst/>
                <a:ahLst/>
                <a:cxnLst/>
                <a:rect r="r" b="b" t="t" l="l"/>
                <a:pathLst>
                  <a:path h="1427226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427226"/>
                    </a:lnTo>
                    <a:lnTo>
                      <a:pt x="0" y="1427226"/>
                    </a:lnTo>
                    <a:close/>
                  </a:path>
                </a:pathLst>
              </a:custGeom>
              <a:solidFill>
                <a:srgbClr val="042B91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22900129" y="294477"/>
              <a:ext cx="1028524" cy="838247"/>
            </a:xfrm>
            <a:custGeom>
              <a:avLst/>
              <a:gdLst/>
              <a:ahLst/>
              <a:cxnLst/>
              <a:rect r="r" b="b" t="t" l="l"/>
              <a:pathLst>
                <a:path h="838247" w="1028524">
                  <a:moveTo>
                    <a:pt x="0" y="0"/>
                  </a:moveTo>
                  <a:lnTo>
                    <a:pt x="1028524" y="0"/>
                  </a:lnTo>
                  <a:lnTo>
                    <a:pt x="1028524" y="838246"/>
                  </a:lnTo>
                  <a:lnTo>
                    <a:pt x="0" y="83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13687" y="9438185"/>
            <a:ext cx="830025" cy="60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b="true" sz="387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2191" y="1000125"/>
            <a:ext cx="16903618" cy="1283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83"/>
              </a:lnSpc>
            </a:pPr>
            <a:r>
              <a:rPr lang="en-US" b="true" sz="8236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Thank you for listening!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780531" y="2974077"/>
            <a:ext cx="4726939" cy="4338846"/>
          </a:xfrm>
          <a:custGeom>
            <a:avLst/>
            <a:gdLst/>
            <a:ahLst/>
            <a:cxnLst/>
            <a:rect r="r" b="b" t="t" l="l"/>
            <a:pathLst>
              <a:path h="4338846" w="4726939">
                <a:moveTo>
                  <a:pt x="0" y="0"/>
                </a:moveTo>
                <a:lnTo>
                  <a:pt x="4726938" y="0"/>
                </a:lnTo>
                <a:lnTo>
                  <a:pt x="4726938" y="4338846"/>
                </a:lnTo>
                <a:lnTo>
                  <a:pt x="0" y="43388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803" r="-862" b="-2270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055825" y="8282709"/>
            <a:ext cx="4899788" cy="735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US" sz="2407" b="true">
                <a:solidFill>
                  <a:srgbClr val="042B9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 you have any questions?</a:t>
            </a:r>
          </a:p>
          <a:p>
            <a:pPr algn="ctr">
              <a:lnSpc>
                <a:spcPts val="2670"/>
              </a:lnSpc>
              <a:spcBef>
                <a:spcPct val="0"/>
              </a:spcBef>
            </a:pPr>
            <a:r>
              <a:rPr lang="en-US" sz="1907">
                <a:solidFill>
                  <a:srgbClr val="042B91"/>
                </a:solidFill>
                <a:latin typeface="Canva Sans"/>
                <a:ea typeface="Canva Sans"/>
                <a:cs typeface="Canva Sans"/>
                <a:sym typeface="Canva Sans"/>
              </a:rPr>
              <a:t>ask_me</a:t>
            </a:r>
            <a:r>
              <a:rPr lang="en-US" sz="1907">
                <a:solidFill>
                  <a:srgbClr val="042B91"/>
                </a:solidFill>
                <a:latin typeface="Canva Sans"/>
                <a:ea typeface="Canva Sans"/>
                <a:cs typeface="Canva Sans"/>
                <a:sym typeface="Canva Sans"/>
              </a:rPr>
              <a:t>@clc.fitus.edu.vn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02152" y="100214"/>
            <a:ext cx="1963813" cy="687334"/>
          </a:xfrm>
          <a:custGeom>
            <a:avLst/>
            <a:gdLst/>
            <a:ahLst/>
            <a:cxnLst/>
            <a:rect r="r" b="b" t="t" l="l"/>
            <a:pathLst>
              <a:path h="687334" w="1963813">
                <a:moveTo>
                  <a:pt x="0" y="0"/>
                </a:moveTo>
                <a:lnTo>
                  <a:pt x="1963813" y="0"/>
                </a:lnTo>
                <a:lnTo>
                  <a:pt x="1963813" y="687335"/>
                </a:lnTo>
                <a:lnTo>
                  <a:pt x="0" y="687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17000"/>
            <a:ext cx="18288000" cy="1070400"/>
            <a:chOff x="0" y="0"/>
            <a:chExt cx="24384000" cy="14272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1427200"/>
              <a:chOff x="0" y="0"/>
              <a:chExt cx="24384000" cy="14272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384000" cy="1427226"/>
              </a:xfrm>
              <a:custGeom>
                <a:avLst/>
                <a:gdLst/>
                <a:ahLst/>
                <a:cxnLst/>
                <a:rect r="r" b="b" t="t" l="l"/>
                <a:pathLst>
                  <a:path h="1427226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427226"/>
                    </a:lnTo>
                    <a:lnTo>
                      <a:pt x="0" y="1427226"/>
                    </a:lnTo>
                    <a:close/>
                  </a:path>
                </a:pathLst>
              </a:custGeom>
              <a:solidFill>
                <a:srgbClr val="042B91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22900129" y="294477"/>
              <a:ext cx="1028524" cy="838247"/>
            </a:xfrm>
            <a:custGeom>
              <a:avLst/>
              <a:gdLst/>
              <a:ahLst/>
              <a:cxnLst/>
              <a:rect r="r" b="b" t="t" l="l"/>
              <a:pathLst>
                <a:path h="838247" w="1028524">
                  <a:moveTo>
                    <a:pt x="0" y="0"/>
                  </a:moveTo>
                  <a:lnTo>
                    <a:pt x="1028524" y="0"/>
                  </a:lnTo>
                  <a:lnTo>
                    <a:pt x="1028524" y="838246"/>
                  </a:lnTo>
                  <a:lnTo>
                    <a:pt x="0" y="83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894111" y="2656764"/>
            <a:ext cx="3166457" cy="2038406"/>
          </a:xfrm>
          <a:custGeom>
            <a:avLst/>
            <a:gdLst/>
            <a:ahLst/>
            <a:cxnLst/>
            <a:rect r="r" b="b" t="t" l="l"/>
            <a:pathLst>
              <a:path h="2038406" w="3166457">
                <a:moveTo>
                  <a:pt x="0" y="0"/>
                </a:moveTo>
                <a:lnTo>
                  <a:pt x="3166456" y="0"/>
                </a:lnTo>
                <a:lnTo>
                  <a:pt x="3166456" y="2038407"/>
                </a:lnTo>
                <a:lnTo>
                  <a:pt x="0" y="2038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67002" y="2560680"/>
            <a:ext cx="3971127" cy="2407496"/>
          </a:xfrm>
          <a:custGeom>
            <a:avLst/>
            <a:gdLst/>
            <a:ahLst/>
            <a:cxnLst/>
            <a:rect r="r" b="b" t="t" l="l"/>
            <a:pathLst>
              <a:path h="2407496" w="3971127">
                <a:moveTo>
                  <a:pt x="0" y="0"/>
                </a:moveTo>
                <a:lnTo>
                  <a:pt x="3971127" y="0"/>
                </a:lnTo>
                <a:lnTo>
                  <a:pt x="3971127" y="2407495"/>
                </a:lnTo>
                <a:lnTo>
                  <a:pt x="0" y="24074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16224" y="2621746"/>
            <a:ext cx="4238077" cy="2108443"/>
          </a:xfrm>
          <a:custGeom>
            <a:avLst/>
            <a:gdLst/>
            <a:ahLst/>
            <a:cxnLst/>
            <a:rect r="r" b="b" t="t" l="l"/>
            <a:pathLst>
              <a:path h="2108443" w="4238077">
                <a:moveTo>
                  <a:pt x="0" y="0"/>
                </a:moveTo>
                <a:lnTo>
                  <a:pt x="4238076" y="0"/>
                </a:lnTo>
                <a:lnTo>
                  <a:pt x="4238076" y="2108443"/>
                </a:lnTo>
                <a:lnTo>
                  <a:pt x="0" y="21084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70958" y="5991335"/>
            <a:ext cx="4036140" cy="2600802"/>
          </a:xfrm>
          <a:custGeom>
            <a:avLst/>
            <a:gdLst/>
            <a:ahLst/>
            <a:cxnLst/>
            <a:rect r="r" b="b" t="t" l="l"/>
            <a:pathLst>
              <a:path h="2600802" w="4036140">
                <a:moveTo>
                  <a:pt x="0" y="0"/>
                </a:moveTo>
                <a:lnTo>
                  <a:pt x="4036140" y="0"/>
                </a:lnTo>
                <a:lnTo>
                  <a:pt x="4036140" y="2600802"/>
                </a:lnTo>
                <a:lnTo>
                  <a:pt x="0" y="26008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960" t="-1756" r="-1450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13687" y="9438185"/>
            <a:ext cx="830025" cy="60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b="true" sz="387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3688" y="758974"/>
            <a:ext cx="1522515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19"/>
              </a:lnSpc>
            </a:pPr>
            <a:r>
              <a:rPr lang="en-US" b="true" sz="7099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01. Problem Statement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835299"/>
            <a:ext cx="665365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1"/>
              </a:lnSpc>
              <a:spcBef>
                <a:spcPct val="0"/>
              </a:spcBef>
            </a:pPr>
            <a:r>
              <a:rPr lang="en-US" b="true" sz="3692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Some c</a:t>
            </a:r>
            <a:r>
              <a:rPr lang="en-US" b="true" sz="3692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omputer Vision Tasks: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01217" y="4769961"/>
            <a:ext cx="3981427" cy="52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  <a:spcBef>
                <a:spcPct val="0"/>
              </a:spcBef>
            </a:pPr>
            <a:r>
              <a:rPr lang="en-US" b="true" sz="329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Image classification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36275" y="4769961"/>
            <a:ext cx="3282127" cy="52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  <a:spcBef>
                <a:spcPct val="0"/>
              </a:spcBef>
            </a:pPr>
            <a:r>
              <a:rPr lang="en-US" b="true" sz="329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Object detection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86728" y="4769961"/>
            <a:ext cx="4097068" cy="52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  <a:spcBef>
                <a:spcPct val="0"/>
              </a:spcBef>
            </a:pPr>
            <a:r>
              <a:rPr lang="en-US" b="true" sz="329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</a:t>
            </a:r>
            <a:r>
              <a:rPr lang="en-US" b="true" sz="329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mage Segmentation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94111" y="8543198"/>
            <a:ext cx="5589835" cy="508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6"/>
              </a:lnSpc>
              <a:spcBef>
                <a:spcPct val="0"/>
              </a:spcBef>
            </a:pPr>
            <a:r>
              <a:rPr lang="en-US" b="true" sz="3246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Mono</a:t>
            </a:r>
            <a:r>
              <a:rPr lang="en-US" b="true" sz="3246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cular Depth Estimation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30513" y="8543198"/>
            <a:ext cx="7852077" cy="508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6"/>
              </a:lnSpc>
              <a:spcBef>
                <a:spcPct val="0"/>
              </a:spcBef>
            </a:pPr>
            <a:r>
              <a:rPr lang="en-US" b="true" sz="3246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Visual Geometry Grounded Transformer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922636" y="6021224"/>
            <a:ext cx="6053444" cy="2379099"/>
            <a:chOff x="0" y="0"/>
            <a:chExt cx="8071258" cy="317213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071258" cy="3172131"/>
            </a:xfrm>
            <a:custGeom>
              <a:avLst/>
              <a:gdLst/>
              <a:ahLst/>
              <a:cxnLst/>
              <a:rect r="r" b="b" t="t" l="l"/>
              <a:pathLst>
                <a:path h="3172131" w="8071258">
                  <a:moveTo>
                    <a:pt x="0" y="0"/>
                  </a:moveTo>
                  <a:lnTo>
                    <a:pt x="8071258" y="0"/>
                  </a:lnTo>
                  <a:lnTo>
                    <a:pt x="8071258" y="3172131"/>
                  </a:lnTo>
                  <a:lnTo>
                    <a:pt x="0" y="3172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426" t="-40740" r="-1663" b="-6806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926142" y="461247"/>
              <a:ext cx="1094710" cy="843816"/>
            </a:xfrm>
            <a:custGeom>
              <a:avLst/>
              <a:gdLst/>
              <a:ahLst/>
              <a:cxnLst/>
              <a:rect r="r" b="b" t="t" l="l"/>
              <a:pathLst>
                <a:path h="843816" w="1094710">
                  <a:moveTo>
                    <a:pt x="0" y="0"/>
                  </a:moveTo>
                  <a:lnTo>
                    <a:pt x="1094710" y="0"/>
                  </a:lnTo>
                  <a:lnTo>
                    <a:pt x="1094710" y="843817"/>
                  </a:lnTo>
                  <a:lnTo>
                    <a:pt x="0" y="843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926142" y="1694016"/>
              <a:ext cx="1094710" cy="843816"/>
            </a:xfrm>
            <a:custGeom>
              <a:avLst/>
              <a:gdLst/>
              <a:ahLst/>
              <a:cxnLst/>
              <a:rect r="r" b="b" t="t" l="l"/>
              <a:pathLst>
                <a:path h="843816" w="1094710">
                  <a:moveTo>
                    <a:pt x="0" y="0"/>
                  </a:moveTo>
                  <a:lnTo>
                    <a:pt x="1094710" y="0"/>
                  </a:lnTo>
                  <a:lnTo>
                    <a:pt x="1094710" y="843816"/>
                  </a:lnTo>
                  <a:lnTo>
                    <a:pt x="0" y="843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402152" y="100214"/>
            <a:ext cx="1963813" cy="687334"/>
          </a:xfrm>
          <a:custGeom>
            <a:avLst/>
            <a:gdLst/>
            <a:ahLst/>
            <a:cxnLst/>
            <a:rect r="r" b="b" t="t" l="l"/>
            <a:pathLst>
              <a:path h="687334" w="1963813">
                <a:moveTo>
                  <a:pt x="0" y="0"/>
                </a:moveTo>
                <a:lnTo>
                  <a:pt x="1963813" y="0"/>
                </a:lnTo>
                <a:lnTo>
                  <a:pt x="1963813" y="687335"/>
                </a:lnTo>
                <a:lnTo>
                  <a:pt x="0" y="68733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17000"/>
            <a:ext cx="18288000" cy="1070400"/>
            <a:chOff x="0" y="0"/>
            <a:chExt cx="24384000" cy="14272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1427200"/>
              <a:chOff x="0" y="0"/>
              <a:chExt cx="24384000" cy="14272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384000" cy="1427226"/>
              </a:xfrm>
              <a:custGeom>
                <a:avLst/>
                <a:gdLst/>
                <a:ahLst/>
                <a:cxnLst/>
                <a:rect r="r" b="b" t="t" l="l"/>
                <a:pathLst>
                  <a:path h="1427226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427226"/>
                    </a:lnTo>
                    <a:lnTo>
                      <a:pt x="0" y="1427226"/>
                    </a:lnTo>
                    <a:close/>
                  </a:path>
                </a:pathLst>
              </a:custGeom>
              <a:solidFill>
                <a:srgbClr val="042B91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22900129" y="294477"/>
              <a:ext cx="1028524" cy="838247"/>
            </a:xfrm>
            <a:custGeom>
              <a:avLst/>
              <a:gdLst/>
              <a:ahLst/>
              <a:cxnLst/>
              <a:rect r="r" b="b" t="t" l="l"/>
              <a:pathLst>
                <a:path h="838247" w="1028524">
                  <a:moveTo>
                    <a:pt x="0" y="0"/>
                  </a:moveTo>
                  <a:lnTo>
                    <a:pt x="1028524" y="0"/>
                  </a:lnTo>
                  <a:lnTo>
                    <a:pt x="1028524" y="838246"/>
                  </a:lnTo>
                  <a:lnTo>
                    <a:pt x="0" y="83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02152" y="100214"/>
            <a:ext cx="1963813" cy="687334"/>
          </a:xfrm>
          <a:custGeom>
            <a:avLst/>
            <a:gdLst/>
            <a:ahLst/>
            <a:cxnLst/>
            <a:rect r="r" b="b" t="t" l="l"/>
            <a:pathLst>
              <a:path h="687334" w="1963813">
                <a:moveTo>
                  <a:pt x="0" y="0"/>
                </a:moveTo>
                <a:lnTo>
                  <a:pt x="1963813" y="0"/>
                </a:lnTo>
                <a:lnTo>
                  <a:pt x="1963813" y="687335"/>
                </a:lnTo>
                <a:lnTo>
                  <a:pt x="0" y="687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6654" y="2744414"/>
            <a:ext cx="8272709" cy="4798171"/>
          </a:xfrm>
          <a:custGeom>
            <a:avLst/>
            <a:gdLst/>
            <a:ahLst/>
            <a:cxnLst/>
            <a:rect r="r" b="b" t="t" l="l"/>
            <a:pathLst>
              <a:path h="4798171" w="8272709">
                <a:moveTo>
                  <a:pt x="0" y="0"/>
                </a:moveTo>
                <a:lnTo>
                  <a:pt x="8272709" y="0"/>
                </a:lnTo>
                <a:lnTo>
                  <a:pt x="8272709" y="4798172"/>
                </a:lnTo>
                <a:lnTo>
                  <a:pt x="0" y="47981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76046" y="2744414"/>
            <a:ext cx="8115300" cy="4798171"/>
          </a:xfrm>
          <a:custGeom>
            <a:avLst/>
            <a:gdLst/>
            <a:ahLst/>
            <a:cxnLst/>
            <a:rect r="r" b="b" t="t" l="l"/>
            <a:pathLst>
              <a:path h="4798171" w="8115300">
                <a:moveTo>
                  <a:pt x="0" y="0"/>
                </a:moveTo>
                <a:lnTo>
                  <a:pt x="8115300" y="0"/>
                </a:lnTo>
                <a:lnTo>
                  <a:pt x="8115300" y="4798172"/>
                </a:lnTo>
                <a:lnTo>
                  <a:pt x="0" y="4798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3687" y="9438185"/>
            <a:ext cx="830025" cy="60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b="true" sz="387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7292" y="1153524"/>
            <a:ext cx="15433417" cy="829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3"/>
              </a:lnSpc>
              <a:spcBef>
                <a:spcPct val="0"/>
              </a:spcBef>
            </a:pPr>
            <a:r>
              <a:rPr lang="en-US" b="true" sz="5328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How can we train without caption of image 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2152" y="8378365"/>
            <a:ext cx="8158436" cy="59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2"/>
              </a:lnSpc>
            </a:pPr>
            <a:r>
              <a:rPr lang="en-US" sz="1737">
                <a:solidFill>
                  <a:srgbClr val="042B91"/>
                </a:solidFill>
                <a:latin typeface="Canva Sans"/>
                <a:ea typeface="Canva Sans"/>
                <a:cs typeface="Canva Sans"/>
                <a:sym typeface="Canva Sans"/>
              </a:rPr>
              <a:t>Img src: </a:t>
            </a:r>
            <a:r>
              <a:rPr lang="en-US" sz="1737" u="sng">
                <a:solidFill>
                  <a:srgbClr val="042B91"/>
                </a:solidFill>
                <a:latin typeface="Canva Sans"/>
                <a:ea typeface="Canva Sans"/>
                <a:cs typeface="Canva Sans"/>
                <a:sym typeface="Canva Sans"/>
                <a:hlinkClick r:id="rId7" tooltip="https://www.youtube.com/watch?v=oGTasd3cliM"/>
              </a:rPr>
              <a:t>How AI Taught Itself to See [DINOv3]</a:t>
            </a:r>
          </a:p>
          <a:p>
            <a:pPr algn="l">
              <a:lnSpc>
                <a:spcPts val="243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17000"/>
            <a:ext cx="18288000" cy="1070400"/>
            <a:chOff x="0" y="0"/>
            <a:chExt cx="24384000" cy="14272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1427200"/>
              <a:chOff x="0" y="0"/>
              <a:chExt cx="24384000" cy="14272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384000" cy="1427226"/>
              </a:xfrm>
              <a:custGeom>
                <a:avLst/>
                <a:gdLst/>
                <a:ahLst/>
                <a:cxnLst/>
                <a:rect r="r" b="b" t="t" l="l"/>
                <a:pathLst>
                  <a:path h="1427226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427226"/>
                    </a:lnTo>
                    <a:lnTo>
                      <a:pt x="0" y="1427226"/>
                    </a:lnTo>
                    <a:close/>
                  </a:path>
                </a:pathLst>
              </a:custGeom>
              <a:solidFill>
                <a:srgbClr val="042B91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22900129" y="294477"/>
              <a:ext cx="1028524" cy="838247"/>
            </a:xfrm>
            <a:custGeom>
              <a:avLst/>
              <a:gdLst/>
              <a:ahLst/>
              <a:cxnLst/>
              <a:rect r="r" b="b" t="t" l="l"/>
              <a:pathLst>
                <a:path h="838247" w="1028524">
                  <a:moveTo>
                    <a:pt x="0" y="0"/>
                  </a:moveTo>
                  <a:lnTo>
                    <a:pt x="1028524" y="0"/>
                  </a:lnTo>
                  <a:lnTo>
                    <a:pt x="1028524" y="838246"/>
                  </a:lnTo>
                  <a:lnTo>
                    <a:pt x="0" y="83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343622" y="2119319"/>
            <a:ext cx="14430780" cy="6115043"/>
          </a:xfrm>
          <a:custGeom>
            <a:avLst/>
            <a:gdLst/>
            <a:ahLst/>
            <a:cxnLst/>
            <a:rect r="r" b="b" t="t" l="l"/>
            <a:pathLst>
              <a:path h="6115043" w="14430780">
                <a:moveTo>
                  <a:pt x="0" y="0"/>
                </a:moveTo>
                <a:lnTo>
                  <a:pt x="14430781" y="0"/>
                </a:lnTo>
                <a:lnTo>
                  <a:pt x="14430781" y="6115043"/>
                </a:lnTo>
                <a:lnTo>
                  <a:pt x="0" y="6115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3687" y="9438185"/>
            <a:ext cx="830025" cy="60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b="true" sz="387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64811"/>
            <a:ext cx="1522515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19"/>
              </a:lnSpc>
            </a:pPr>
            <a:r>
              <a:rPr lang="en-US" b="true" sz="7099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02. DINOv3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5281" y="8622951"/>
            <a:ext cx="8158436" cy="59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2"/>
              </a:lnSpc>
            </a:pPr>
            <a:r>
              <a:rPr lang="en-US" sz="1737">
                <a:solidFill>
                  <a:srgbClr val="042B91"/>
                </a:solidFill>
                <a:latin typeface="Canva Sans"/>
                <a:ea typeface="Canva Sans"/>
                <a:cs typeface="Canva Sans"/>
                <a:sym typeface="Canva Sans"/>
              </a:rPr>
              <a:t>Img src: </a:t>
            </a:r>
            <a:r>
              <a:rPr lang="en-US" sz="1737" u="sng">
                <a:solidFill>
                  <a:srgbClr val="042B91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aipapersacademy.com/dinov3/?fbclid=IwZXh0bgNhZW0CMTAAYnJpZBExUWRNMTVVV0p6ZkdzYUJCOXNydGMGYXBwX2lkEDIyMjAzOTE3ODgyMDA4OTIAAR6jvIF9E6u7_E5ngRCitY8Oz2eGd7dtr4A_aaitmeNlMglJgNwYm4eEopCKsQ_aem_5veV59mSq_ZUX3dp7UaMpw"/>
              </a:rPr>
              <a:t>DINOv3 Paper Explained: The Computer Vision Foundation Model</a:t>
            </a:r>
          </a:p>
          <a:p>
            <a:pPr algn="l">
              <a:lnSpc>
                <a:spcPts val="2432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02152" y="100214"/>
            <a:ext cx="1963813" cy="687334"/>
          </a:xfrm>
          <a:custGeom>
            <a:avLst/>
            <a:gdLst/>
            <a:ahLst/>
            <a:cxnLst/>
            <a:rect r="r" b="b" t="t" l="l"/>
            <a:pathLst>
              <a:path h="687334" w="1963813">
                <a:moveTo>
                  <a:pt x="0" y="0"/>
                </a:moveTo>
                <a:lnTo>
                  <a:pt x="1963813" y="0"/>
                </a:lnTo>
                <a:lnTo>
                  <a:pt x="1963813" y="687335"/>
                </a:lnTo>
                <a:lnTo>
                  <a:pt x="0" y="6873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17000"/>
            <a:ext cx="18288000" cy="1070400"/>
            <a:chOff x="0" y="0"/>
            <a:chExt cx="24384000" cy="14272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1427200"/>
              <a:chOff x="0" y="0"/>
              <a:chExt cx="24384000" cy="14272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384000" cy="1427226"/>
              </a:xfrm>
              <a:custGeom>
                <a:avLst/>
                <a:gdLst/>
                <a:ahLst/>
                <a:cxnLst/>
                <a:rect r="r" b="b" t="t" l="l"/>
                <a:pathLst>
                  <a:path h="1427226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427226"/>
                    </a:lnTo>
                    <a:lnTo>
                      <a:pt x="0" y="1427226"/>
                    </a:lnTo>
                    <a:close/>
                  </a:path>
                </a:pathLst>
              </a:custGeom>
              <a:solidFill>
                <a:srgbClr val="042B91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22900129" y="294477"/>
              <a:ext cx="1028524" cy="838247"/>
            </a:xfrm>
            <a:custGeom>
              <a:avLst/>
              <a:gdLst/>
              <a:ahLst/>
              <a:cxnLst/>
              <a:rect r="r" b="b" t="t" l="l"/>
              <a:pathLst>
                <a:path h="838247" w="1028524">
                  <a:moveTo>
                    <a:pt x="0" y="0"/>
                  </a:moveTo>
                  <a:lnTo>
                    <a:pt x="1028524" y="0"/>
                  </a:lnTo>
                  <a:lnTo>
                    <a:pt x="1028524" y="838246"/>
                  </a:lnTo>
                  <a:lnTo>
                    <a:pt x="0" y="83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866623" y="3836735"/>
            <a:ext cx="1274651" cy="1454073"/>
          </a:xfrm>
          <a:custGeom>
            <a:avLst/>
            <a:gdLst/>
            <a:ahLst/>
            <a:cxnLst/>
            <a:rect r="r" b="b" t="t" l="l"/>
            <a:pathLst>
              <a:path h="1454073" w="1274651">
                <a:moveTo>
                  <a:pt x="0" y="0"/>
                </a:moveTo>
                <a:lnTo>
                  <a:pt x="1274651" y="0"/>
                </a:lnTo>
                <a:lnTo>
                  <a:pt x="1274651" y="1454072"/>
                </a:lnTo>
                <a:lnTo>
                  <a:pt x="0" y="1454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2137525" y="4563771"/>
            <a:ext cx="1729099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" id="8"/>
          <p:cNvSpPr/>
          <p:nvPr/>
        </p:nvSpPr>
        <p:spPr>
          <a:xfrm>
            <a:off x="5141274" y="4525671"/>
            <a:ext cx="2005759" cy="3810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9" id="9"/>
          <p:cNvSpPr txBox="true"/>
          <p:nvPr/>
        </p:nvSpPr>
        <p:spPr>
          <a:xfrm rot="0">
            <a:off x="7147034" y="3954171"/>
            <a:ext cx="1996243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b="true" sz="360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DINOv3 Features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102789" y="431178"/>
            <a:ext cx="2888338" cy="8481022"/>
            <a:chOff x="0" y="0"/>
            <a:chExt cx="760715" cy="223368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60715" cy="2233685"/>
            </a:xfrm>
            <a:custGeom>
              <a:avLst/>
              <a:gdLst/>
              <a:ahLst/>
              <a:cxnLst/>
              <a:rect r="r" b="b" t="t" l="l"/>
              <a:pathLst>
                <a:path h="2233685" w="760715">
                  <a:moveTo>
                    <a:pt x="136701" y="0"/>
                  </a:moveTo>
                  <a:lnTo>
                    <a:pt x="624014" y="0"/>
                  </a:lnTo>
                  <a:cubicBezTo>
                    <a:pt x="660269" y="0"/>
                    <a:pt x="695040" y="14402"/>
                    <a:pt x="720676" y="40039"/>
                  </a:cubicBezTo>
                  <a:cubicBezTo>
                    <a:pt x="746312" y="65675"/>
                    <a:pt x="760715" y="100445"/>
                    <a:pt x="760715" y="136701"/>
                  </a:cubicBezTo>
                  <a:lnTo>
                    <a:pt x="760715" y="2096984"/>
                  </a:lnTo>
                  <a:cubicBezTo>
                    <a:pt x="760715" y="2133240"/>
                    <a:pt x="746312" y="2168010"/>
                    <a:pt x="720676" y="2193646"/>
                  </a:cubicBezTo>
                  <a:cubicBezTo>
                    <a:pt x="695040" y="2219283"/>
                    <a:pt x="660269" y="2233685"/>
                    <a:pt x="624014" y="2233685"/>
                  </a:cubicBezTo>
                  <a:lnTo>
                    <a:pt x="136701" y="2233685"/>
                  </a:lnTo>
                  <a:cubicBezTo>
                    <a:pt x="100445" y="2233685"/>
                    <a:pt x="65675" y="2219283"/>
                    <a:pt x="40039" y="2193646"/>
                  </a:cubicBezTo>
                  <a:cubicBezTo>
                    <a:pt x="14402" y="2168010"/>
                    <a:pt x="0" y="2133240"/>
                    <a:pt x="0" y="2096984"/>
                  </a:cubicBezTo>
                  <a:lnTo>
                    <a:pt x="0" y="136701"/>
                  </a:lnTo>
                  <a:cubicBezTo>
                    <a:pt x="0" y="100445"/>
                    <a:pt x="14402" y="65675"/>
                    <a:pt x="40039" y="40039"/>
                  </a:cubicBezTo>
                  <a:cubicBezTo>
                    <a:pt x="65675" y="14402"/>
                    <a:pt x="100445" y="0"/>
                    <a:pt x="13670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60715" cy="2271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2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9029004" y="1485994"/>
            <a:ext cx="2269176" cy="30587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4" id="14"/>
          <p:cNvGrpSpPr/>
          <p:nvPr/>
        </p:nvGrpSpPr>
        <p:grpSpPr>
          <a:xfrm rot="0">
            <a:off x="11298180" y="888471"/>
            <a:ext cx="2478857" cy="1195045"/>
            <a:chOff x="0" y="0"/>
            <a:chExt cx="652868" cy="3147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2868" cy="314744"/>
            </a:xfrm>
            <a:custGeom>
              <a:avLst/>
              <a:gdLst/>
              <a:ahLst/>
              <a:cxnLst/>
              <a:rect r="r" b="b" t="t" l="l"/>
              <a:pathLst>
                <a:path h="314744" w="652868">
                  <a:moveTo>
                    <a:pt x="157372" y="0"/>
                  </a:moveTo>
                  <a:lnTo>
                    <a:pt x="495495" y="0"/>
                  </a:lnTo>
                  <a:cubicBezTo>
                    <a:pt x="537233" y="0"/>
                    <a:pt x="577261" y="16580"/>
                    <a:pt x="606774" y="46093"/>
                  </a:cubicBezTo>
                  <a:cubicBezTo>
                    <a:pt x="636287" y="75606"/>
                    <a:pt x="652868" y="115634"/>
                    <a:pt x="652868" y="157372"/>
                  </a:cubicBezTo>
                  <a:lnTo>
                    <a:pt x="652868" y="157372"/>
                  </a:lnTo>
                  <a:cubicBezTo>
                    <a:pt x="652868" y="244286"/>
                    <a:pt x="582410" y="314744"/>
                    <a:pt x="495495" y="314744"/>
                  </a:cubicBezTo>
                  <a:lnTo>
                    <a:pt x="157372" y="314744"/>
                  </a:lnTo>
                  <a:cubicBezTo>
                    <a:pt x="115634" y="314744"/>
                    <a:pt x="75606" y="298164"/>
                    <a:pt x="46093" y="268651"/>
                  </a:cubicBezTo>
                  <a:cubicBezTo>
                    <a:pt x="16580" y="239138"/>
                    <a:pt x="0" y="199110"/>
                    <a:pt x="0" y="157372"/>
                  </a:cubicBezTo>
                  <a:lnTo>
                    <a:pt x="0" y="157372"/>
                  </a:lnTo>
                  <a:cubicBezTo>
                    <a:pt x="0" y="115634"/>
                    <a:pt x="16580" y="75606"/>
                    <a:pt x="46093" y="46093"/>
                  </a:cubicBezTo>
                  <a:cubicBezTo>
                    <a:pt x="75606" y="16580"/>
                    <a:pt x="115634" y="0"/>
                    <a:pt x="157372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52868" cy="352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Classification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298180" y="2428955"/>
            <a:ext cx="2478857" cy="1195045"/>
            <a:chOff x="0" y="0"/>
            <a:chExt cx="652868" cy="31474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52868" cy="314744"/>
            </a:xfrm>
            <a:custGeom>
              <a:avLst/>
              <a:gdLst/>
              <a:ahLst/>
              <a:cxnLst/>
              <a:rect r="r" b="b" t="t" l="l"/>
              <a:pathLst>
                <a:path h="314744" w="652868">
                  <a:moveTo>
                    <a:pt x="157372" y="0"/>
                  </a:moveTo>
                  <a:lnTo>
                    <a:pt x="495495" y="0"/>
                  </a:lnTo>
                  <a:cubicBezTo>
                    <a:pt x="537233" y="0"/>
                    <a:pt x="577261" y="16580"/>
                    <a:pt x="606774" y="46093"/>
                  </a:cubicBezTo>
                  <a:cubicBezTo>
                    <a:pt x="636287" y="75606"/>
                    <a:pt x="652868" y="115634"/>
                    <a:pt x="652868" y="157372"/>
                  </a:cubicBezTo>
                  <a:lnTo>
                    <a:pt x="652868" y="157372"/>
                  </a:lnTo>
                  <a:cubicBezTo>
                    <a:pt x="652868" y="244286"/>
                    <a:pt x="582410" y="314744"/>
                    <a:pt x="495495" y="314744"/>
                  </a:cubicBezTo>
                  <a:lnTo>
                    <a:pt x="157372" y="314744"/>
                  </a:lnTo>
                  <a:cubicBezTo>
                    <a:pt x="115634" y="314744"/>
                    <a:pt x="75606" y="298164"/>
                    <a:pt x="46093" y="268651"/>
                  </a:cubicBezTo>
                  <a:cubicBezTo>
                    <a:pt x="16580" y="239138"/>
                    <a:pt x="0" y="199110"/>
                    <a:pt x="0" y="157372"/>
                  </a:cubicBezTo>
                  <a:lnTo>
                    <a:pt x="0" y="157372"/>
                  </a:lnTo>
                  <a:cubicBezTo>
                    <a:pt x="0" y="115634"/>
                    <a:pt x="16580" y="75606"/>
                    <a:pt x="46093" y="46093"/>
                  </a:cubicBezTo>
                  <a:cubicBezTo>
                    <a:pt x="75606" y="16580"/>
                    <a:pt x="115634" y="0"/>
                    <a:pt x="157372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52868" cy="352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Detection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298180" y="3969438"/>
            <a:ext cx="2478857" cy="1195045"/>
            <a:chOff x="0" y="0"/>
            <a:chExt cx="652868" cy="3147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52868" cy="314744"/>
            </a:xfrm>
            <a:custGeom>
              <a:avLst/>
              <a:gdLst/>
              <a:ahLst/>
              <a:cxnLst/>
              <a:rect r="r" b="b" t="t" l="l"/>
              <a:pathLst>
                <a:path h="314744" w="652868">
                  <a:moveTo>
                    <a:pt x="157372" y="0"/>
                  </a:moveTo>
                  <a:lnTo>
                    <a:pt x="495495" y="0"/>
                  </a:lnTo>
                  <a:cubicBezTo>
                    <a:pt x="537233" y="0"/>
                    <a:pt x="577261" y="16580"/>
                    <a:pt x="606774" y="46093"/>
                  </a:cubicBezTo>
                  <a:cubicBezTo>
                    <a:pt x="636287" y="75606"/>
                    <a:pt x="652868" y="115634"/>
                    <a:pt x="652868" y="157372"/>
                  </a:cubicBezTo>
                  <a:lnTo>
                    <a:pt x="652868" y="157372"/>
                  </a:lnTo>
                  <a:cubicBezTo>
                    <a:pt x="652868" y="244286"/>
                    <a:pt x="582410" y="314744"/>
                    <a:pt x="495495" y="314744"/>
                  </a:cubicBezTo>
                  <a:lnTo>
                    <a:pt x="157372" y="314744"/>
                  </a:lnTo>
                  <a:cubicBezTo>
                    <a:pt x="115634" y="314744"/>
                    <a:pt x="75606" y="298164"/>
                    <a:pt x="46093" y="268651"/>
                  </a:cubicBezTo>
                  <a:cubicBezTo>
                    <a:pt x="16580" y="239138"/>
                    <a:pt x="0" y="199110"/>
                    <a:pt x="0" y="157372"/>
                  </a:cubicBezTo>
                  <a:lnTo>
                    <a:pt x="0" y="157372"/>
                  </a:lnTo>
                  <a:cubicBezTo>
                    <a:pt x="0" y="115634"/>
                    <a:pt x="16580" y="75606"/>
                    <a:pt x="46093" y="46093"/>
                  </a:cubicBezTo>
                  <a:cubicBezTo>
                    <a:pt x="75606" y="16580"/>
                    <a:pt x="115634" y="0"/>
                    <a:pt x="157372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52868" cy="352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Segmentation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298180" y="5509922"/>
            <a:ext cx="2478857" cy="1195045"/>
            <a:chOff x="0" y="0"/>
            <a:chExt cx="652868" cy="31474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52868" cy="314744"/>
            </a:xfrm>
            <a:custGeom>
              <a:avLst/>
              <a:gdLst/>
              <a:ahLst/>
              <a:cxnLst/>
              <a:rect r="r" b="b" t="t" l="l"/>
              <a:pathLst>
                <a:path h="314744" w="652868">
                  <a:moveTo>
                    <a:pt x="157372" y="0"/>
                  </a:moveTo>
                  <a:lnTo>
                    <a:pt x="495495" y="0"/>
                  </a:lnTo>
                  <a:cubicBezTo>
                    <a:pt x="537233" y="0"/>
                    <a:pt x="577261" y="16580"/>
                    <a:pt x="606774" y="46093"/>
                  </a:cubicBezTo>
                  <a:cubicBezTo>
                    <a:pt x="636287" y="75606"/>
                    <a:pt x="652868" y="115634"/>
                    <a:pt x="652868" y="157372"/>
                  </a:cubicBezTo>
                  <a:lnTo>
                    <a:pt x="652868" y="157372"/>
                  </a:lnTo>
                  <a:cubicBezTo>
                    <a:pt x="652868" y="244286"/>
                    <a:pt x="582410" y="314744"/>
                    <a:pt x="495495" y="314744"/>
                  </a:cubicBezTo>
                  <a:lnTo>
                    <a:pt x="157372" y="314744"/>
                  </a:lnTo>
                  <a:cubicBezTo>
                    <a:pt x="115634" y="314744"/>
                    <a:pt x="75606" y="298164"/>
                    <a:pt x="46093" y="268651"/>
                  </a:cubicBezTo>
                  <a:cubicBezTo>
                    <a:pt x="16580" y="239138"/>
                    <a:pt x="0" y="199110"/>
                    <a:pt x="0" y="157372"/>
                  </a:cubicBezTo>
                  <a:lnTo>
                    <a:pt x="0" y="157372"/>
                  </a:lnTo>
                  <a:cubicBezTo>
                    <a:pt x="0" y="115634"/>
                    <a:pt x="16580" y="75606"/>
                    <a:pt x="46093" y="46093"/>
                  </a:cubicBezTo>
                  <a:cubicBezTo>
                    <a:pt x="75606" y="16580"/>
                    <a:pt x="115634" y="0"/>
                    <a:pt x="157372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652868" cy="352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Deep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298180" y="7050405"/>
            <a:ext cx="2478857" cy="1195045"/>
            <a:chOff x="0" y="0"/>
            <a:chExt cx="652868" cy="31474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52868" cy="314744"/>
            </a:xfrm>
            <a:custGeom>
              <a:avLst/>
              <a:gdLst/>
              <a:ahLst/>
              <a:cxnLst/>
              <a:rect r="r" b="b" t="t" l="l"/>
              <a:pathLst>
                <a:path h="314744" w="652868">
                  <a:moveTo>
                    <a:pt x="157372" y="0"/>
                  </a:moveTo>
                  <a:lnTo>
                    <a:pt x="495495" y="0"/>
                  </a:lnTo>
                  <a:cubicBezTo>
                    <a:pt x="537233" y="0"/>
                    <a:pt x="577261" y="16580"/>
                    <a:pt x="606774" y="46093"/>
                  </a:cubicBezTo>
                  <a:cubicBezTo>
                    <a:pt x="636287" y="75606"/>
                    <a:pt x="652868" y="115634"/>
                    <a:pt x="652868" y="157372"/>
                  </a:cubicBezTo>
                  <a:lnTo>
                    <a:pt x="652868" y="157372"/>
                  </a:lnTo>
                  <a:cubicBezTo>
                    <a:pt x="652868" y="244286"/>
                    <a:pt x="582410" y="314744"/>
                    <a:pt x="495495" y="314744"/>
                  </a:cubicBezTo>
                  <a:lnTo>
                    <a:pt x="157372" y="314744"/>
                  </a:lnTo>
                  <a:cubicBezTo>
                    <a:pt x="115634" y="314744"/>
                    <a:pt x="75606" y="298164"/>
                    <a:pt x="46093" y="268651"/>
                  </a:cubicBezTo>
                  <a:cubicBezTo>
                    <a:pt x="16580" y="239138"/>
                    <a:pt x="0" y="199110"/>
                    <a:pt x="0" y="157372"/>
                  </a:cubicBezTo>
                  <a:lnTo>
                    <a:pt x="0" y="157372"/>
                  </a:lnTo>
                  <a:cubicBezTo>
                    <a:pt x="0" y="115634"/>
                    <a:pt x="16580" y="75606"/>
                    <a:pt x="46093" y="46093"/>
                  </a:cubicBezTo>
                  <a:cubicBezTo>
                    <a:pt x="75606" y="16580"/>
                    <a:pt x="115634" y="0"/>
                    <a:pt x="157372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652868" cy="352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...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9029004" y="3026477"/>
            <a:ext cx="2269176" cy="1499194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0" id="30"/>
          <p:cNvSpPr/>
          <p:nvPr/>
        </p:nvSpPr>
        <p:spPr>
          <a:xfrm>
            <a:off x="9029004" y="4525671"/>
            <a:ext cx="2269176" cy="4129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1" id="31"/>
          <p:cNvSpPr/>
          <p:nvPr/>
        </p:nvSpPr>
        <p:spPr>
          <a:xfrm>
            <a:off x="9029004" y="4525671"/>
            <a:ext cx="2269176" cy="1581773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2" id="32"/>
          <p:cNvSpPr/>
          <p:nvPr/>
        </p:nvSpPr>
        <p:spPr>
          <a:xfrm>
            <a:off x="9029004" y="4525671"/>
            <a:ext cx="2269176" cy="312225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3" id="33"/>
          <p:cNvSpPr/>
          <p:nvPr/>
        </p:nvSpPr>
        <p:spPr>
          <a:xfrm>
            <a:off x="13777037" y="1485994"/>
            <a:ext cx="1873328" cy="86325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4" id="34"/>
          <p:cNvSpPr/>
          <p:nvPr/>
        </p:nvSpPr>
        <p:spPr>
          <a:xfrm flipV="true">
            <a:off x="13777037" y="3064577"/>
            <a:ext cx="1772681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5" id="35"/>
          <p:cNvSpPr/>
          <p:nvPr/>
        </p:nvSpPr>
        <p:spPr>
          <a:xfrm flipV="true">
            <a:off x="13777037" y="4544721"/>
            <a:ext cx="1772681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6" id="36"/>
          <p:cNvSpPr/>
          <p:nvPr/>
        </p:nvSpPr>
        <p:spPr>
          <a:xfrm flipV="true">
            <a:off x="13777037" y="6112577"/>
            <a:ext cx="1772681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7" id="37"/>
          <p:cNvSpPr/>
          <p:nvPr/>
        </p:nvSpPr>
        <p:spPr>
          <a:xfrm flipV="true">
            <a:off x="13777037" y="7686042"/>
            <a:ext cx="1772681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681794" y="3836735"/>
            <a:ext cx="1523837" cy="1535931"/>
          </a:xfrm>
          <a:custGeom>
            <a:avLst/>
            <a:gdLst/>
            <a:ahLst/>
            <a:cxnLst/>
            <a:rect r="r" b="b" t="t" l="l"/>
            <a:pathLst>
              <a:path h="1535931" w="1523837">
                <a:moveTo>
                  <a:pt x="0" y="0"/>
                </a:moveTo>
                <a:lnTo>
                  <a:pt x="1523837" y="0"/>
                </a:lnTo>
                <a:lnTo>
                  <a:pt x="1523837" y="1535931"/>
                </a:lnTo>
                <a:lnTo>
                  <a:pt x="0" y="15359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5702475" y="2428955"/>
            <a:ext cx="1287659" cy="1317605"/>
          </a:xfrm>
          <a:custGeom>
            <a:avLst/>
            <a:gdLst/>
            <a:ahLst/>
            <a:cxnLst/>
            <a:rect r="r" b="b" t="t" l="l"/>
            <a:pathLst>
              <a:path h="1317605" w="1287659">
                <a:moveTo>
                  <a:pt x="0" y="0"/>
                </a:moveTo>
                <a:lnTo>
                  <a:pt x="1287659" y="0"/>
                </a:lnTo>
                <a:lnTo>
                  <a:pt x="1287659" y="1317605"/>
                </a:lnTo>
                <a:lnTo>
                  <a:pt x="0" y="13176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5702475" y="3897184"/>
            <a:ext cx="1287659" cy="1329648"/>
          </a:xfrm>
          <a:custGeom>
            <a:avLst/>
            <a:gdLst/>
            <a:ahLst/>
            <a:cxnLst/>
            <a:rect r="r" b="b" t="t" l="l"/>
            <a:pathLst>
              <a:path h="1329648" w="1287659">
                <a:moveTo>
                  <a:pt x="0" y="0"/>
                </a:moveTo>
                <a:lnTo>
                  <a:pt x="1287659" y="0"/>
                </a:lnTo>
                <a:lnTo>
                  <a:pt x="1287659" y="1329648"/>
                </a:lnTo>
                <a:lnTo>
                  <a:pt x="0" y="13296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5722302" y="5491383"/>
            <a:ext cx="1267832" cy="1336736"/>
          </a:xfrm>
          <a:custGeom>
            <a:avLst/>
            <a:gdLst/>
            <a:ahLst/>
            <a:cxnLst/>
            <a:rect r="r" b="b" t="t" l="l"/>
            <a:pathLst>
              <a:path h="1336736" w="1267832">
                <a:moveTo>
                  <a:pt x="0" y="0"/>
                </a:moveTo>
                <a:lnTo>
                  <a:pt x="1267832" y="0"/>
                </a:lnTo>
                <a:lnTo>
                  <a:pt x="1267832" y="1336737"/>
                </a:lnTo>
                <a:lnTo>
                  <a:pt x="0" y="13367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613687" y="9438185"/>
            <a:ext cx="830025" cy="60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b="true" sz="387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28700" y="1076419"/>
            <a:ext cx="1522515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500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DINOv3 pipeline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355369" y="5460917"/>
            <a:ext cx="2297159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b="true" sz="240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DINOv3 Frozen Backbone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95133" y="5460917"/>
            <a:ext cx="2297159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b="true" sz="240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Image input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389029" y="8410388"/>
            <a:ext cx="2297159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b="true" sz="240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Head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5722302" y="1185956"/>
            <a:ext cx="199624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b="true" sz="360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Biking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5583105" y="7347890"/>
            <a:ext cx="199624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b="true" sz="360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Output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0">
            <a:off x="402152" y="100214"/>
            <a:ext cx="1963813" cy="687334"/>
          </a:xfrm>
          <a:custGeom>
            <a:avLst/>
            <a:gdLst/>
            <a:ahLst/>
            <a:cxnLst/>
            <a:rect r="r" b="b" t="t" l="l"/>
            <a:pathLst>
              <a:path h="687334" w="1963813">
                <a:moveTo>
                  <a:pt x="0" y="0"/>
                </a:moveTo>
                <a:lnTo>
                  <a:pt x="1963813" y="0"/>
                </a:lnTo>
                <a:lnTo>
                  <a:pt x="1963813" y="687335"/>
                </a:lnTo>
                <a:lnTo>
                  <a:pt x="0" y="6873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17000"/>
            <a:ext cx="18288000" cy="1070400"/>
            <a:chOff x="0" y="0"/>
            <a:chExt cx="24384000" cy="14272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1427200"/>
              <a:chOff x="0" y="0"/>
              <a:chExt cx="24384000" cy="14272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384000" cy="1427226"/>
              </a:xfrm>
              <a:custGeom>
                <a:avLst/>
                <a:gdLst/>
                <a:ahLst/>
                <a:cxnLst/>
                <a:rect r="r" b="b" t="t" l="l"/>
                <a:pathLst>
                  <a:path h="1427226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427226"/>
                    </a:lnTo>
                    <a:lnTo>
                      <a:pt x="0" y="1427226"/>
                    </a:lnTo>
                    <a:close/>
                  </a:path>
                </a:pathLst>
              </a:custGeom>
              <a:solidFill>
                <a:srgbClr val="042B91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22900129" y="294477"/>
              <a:ext cx="1028524" cy="838247"/>
            </a:xfrm>
            <a:custGeom>
              <a:avLst/>
              <a:gdLst/>
              <a:ahLst/>
              <a:cxnLst/>
              <a:rect r="r" b="b" t="t" l="l"/>
              <a:pathLst>
                <a:path h="838247" w="1028524">
                  <a:moveTo>
                    <a:pt x="0" y="0"/>
                  </a:moveTo>
                  <a:lnTo>
                    <a:pt x="1028524" y="0"/>
                  </a:lnTo>
                  <a:lnTo>
                    <a:pt x="1028524" y="838246"/>
                  </a:lnTo>
                  <a:lnTo>
                    <a:pt x="0" y="83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42880" y="4114550"/>
            <a:ext cx="1230434" cy="1028950"/>
          </a:xfrm>
          <a:custGeom>
            <a:avLst/>
            <a:gdLst/>
            <a:ahLst/>
            <a:cxnLst/>
            <a:rect r="r" b="b" t="t" l="l"/>
            <a:pathLst>
              <a:path h="1028950" w="1230434">
                <a:moveTo>
                  <a:pt x="0" y="0"/>
                </a:moveTo>
                <a:lnTo>
                  <a:pt x="1230434" y="0"/>
                </a:lnTo>
                <a:lnTo>
                  <a:pt x="1230434" y="1028950"/>
                </a:lnTo>
                <a:lnTo>
                  <a:pt x="0" y="1028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1625186" y="4619500"/>
            <a:ext cx="1018647" cy="1905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" id="8"/>
          <p:cNvGrpSpPr/>
          <p:nvPr/>
        </p:nvGrpSpPr>
        <p:grpSpPr>
          <a:xfrm rot="0">
            <a:off x="5628465" y="1722965"/>
            <a:ext cx="358474" cy="2509315"/>
            <a:chOff x="0" y="0"/>
            <a:chExt cx="477965" cy="33457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2867789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2389824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911859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433894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955930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4"/>
                  </a:lnTo>
                  <a:lnTo>
                    <a:pt x="0" y="477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477965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2796945" y="4232280"/>
            <a:ext cx="1026907" cy="812540"/>
          </a:xfrm>
          <a:custGeom>
            <a:avLst/>
            <a:gdLst/>
            <a:ahLst/>
            <a:cxnLst/>
            <a:rect r="r" b="b" t="t" l="l"/>
            <a:pathLst>
              <a:path h="812540" w="1026907">
                <a:moveTo>
                  <a:pt x="0" y="0"/>
                </a:moveTo>
                <a:lnTo>
                  <a:pt x="1026907" y="0"/>
                </a:lnTo>
                <a:lnTo>
                  <a:pt x="1026907" y="812540"/>
                </a:lnTo>
                <a:lnTo>
                  <a:pt x="0" y="8125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5628465" y="5775293"/>
            <a:ext cx="358474" cy="2509315"/>
            <a:chOff x="0" y="0"/>
            <a:chExt cx="477965" cy="334575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2867789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2389824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911859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433894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955930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4"/>
                  </a:lnTo>
                  <a:lnTo>
                    <a:pt x="0" y="477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477965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25" id="25"/>
          <p:cNvSpPr/>
          <p:nvPr/>
        </p:nvSpPr>
        <p:spPr>
          <a:xfrm flipV="true">
            <a:off x="3976964" y="2977622"/>
            <a:ext cx="1396547" cy="1603784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6" id="26"/>
          <p:cNvSpPr/>
          <p:nvPr/>
        </p:nvSpPr>
        <p:spPr>
          <a:xfrm>
            <a:off x="4008436" y="4507067"/>
            <a:ext cx="1365075" cy="2522884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7" id="27"/>
          <p:cNvSpPr/>
          <p:nvPr/>
        </p:nvSpPr>
        <p:spPr>
          <a:xfrm flipV="true">
            <a:off x="6216251" y="3015716"/>
            <a:ext cx="1018647" cy="1905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8" id="28"/>
          <p:cNvSpPr/>
          <p:nvPr/>
        </p:nvSpPr>
        <p:spPr>
          <a:xfrm flipV="true">
            <a:off x="6216964" y="7020426"/>
            <a:ext cx="1018647" cy="1905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7464211" y="2213422"/>
            <a:ext cx="1861066" cy="1528401"/>
          </a:xfrm>
          <a:custGeom>
            <a:avLst/>
            <a:gdLst/>
            <a:ahLst/>
            <a:cxnLst/>
            <a:rect r="r" b="b" t="t" l="l"/>
            <a:pathLst>
              <a:path h="1528401" w="1861066">
                <a:moveTo>
                  <a:pt x="0" y="0"/>
                </a:moveTo>
                <a:lnTo>
                  <a:pt x="1861066" y="0"/>
                </a:lnTo>
                <a:lnTo>
                  <a:pt x="1861066" y="1528401"/>
                </a:lnTo>
                <a:lnTo>
                  <a:pt x="0" y="15284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613687" y="9438185"/>
            <a:ext cx="830025" cy="60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b="true" sz="387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795314"/>
            <a:ext cx="1522515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500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DINOv3 architecture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7464923" y="6256225"/>
            <a:ext cx="1861066" cy="1528401"/>
          </a:xfrm>
          <a:custGeom>
            <a:avLst/>
            <a:gdLst/>
            <a:ahLst/>
            <a:cxnLst/>
            <a:rect r="r" b="b" t="t" l="l"/>
            <a:pathLst>
              <a:path h="1528401" w="1861066">
                <a:moveTo>
                  <a:pt x="0" y="0"/>
                </a:moveTo>
                <a:lnTo>
                  <a:pt x="1861066" y="0"/>
                </a:lnTo>
                <a:lnTo>
                  <a:pt x="1861066" y="1528401"/>
                </a:lnTo>
                <a:lnTo>
                  <a:pt x="0" y="15284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3" id="33"/>
          <p:cNvSpPr/>
          <p:nvPr/>
        </p:nvSpPr>
        <p:spPr>
          <a:xfrm flipV="true">
            <a:off x="9450527" y="2977622"/>
            <a:ext cx="1018647" cy="1905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4" id="34"/>
          <p:cNvSpPr/>
          <p:nvPr/>
        </p:nvSpPr>
        <p:spPr>
          <a:xfrm flipV="true">
            <a:off x="9451239" y="6982332"/>
            <a:ext cx="1018647" cy="1905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5" id="35"/>
          <p:cNvGrpSpPr/>
          <p:nvPr/>
        </p:nvGrpSpPr>
        <p:grpSpPr>
          <a:xfrm rot="0">
            <a:off x="10699198" y="1722965"/>
            <a:ext cx="358474" cy="2509315"/>
            <a:chOff x="0" y="0"/>
            <a:chExt cx="477965" cy="334575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2867789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2389824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911859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433894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955930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4"/>
                  </a:lnTo>
                  <a:lnTo>
                    <a:pt x="0" y="477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477965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0699198" y="5775293"/>
            <a:ext cx="358474" cy="2509315"/>
            <a:chOff x="0" y="0"/>
            <a:chExt cx="477965" cy="3345754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2867789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2389824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1911859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1433894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0" y="955930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4"/>
                  </a:lnTo>
                  <a:lnTo>
                    <a:pt x="0" y="477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477965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51" id="51"/>
          <p:cNvSpPr/>
          <p:nvPr/>
        </p:nvSpPr>
        <p:spPr>
          <a:xfrm flipV="true">
            <a:off x="11286984" y="2968097"/>
            <a:ext cx="1018647" cy="1905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2" id="52"/>
          <p:cNvSpPr/>
          <p:nvPr/>
        </p:nvSpPr>
        <p:spPr>
          <a:xfrm flipV="true">
            <a:off x="11287697" y="6972807"/>
            <a:ext cx="1018647" cy="1905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3" id="53"/>
          <p:cNvGrpSpPr/>
          <p:nvPr/>
        </p:nvGrpSpPr>
        <p:grpSpPr>
          <a:xfrm rot="0">
            <a:off x="12534943" y="2370575"/>
            <a:ext cx="1420737" cy="1195045"/>
            <a:chOff x="0" y="0"/>
            <a:chExt cx="374186" cy="314744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374186" cy="314744"/>
            </a:xfrm>
            <a:custGeom>
              <a:avLst/>
              <a:gdLst/>
              <a:ahLst/>
              <a:cxnLst/>
              <a:rect r="r" b="b" t="t" l="l"/>
              <a:pathLst>
                <a:path h="314744" w="374186">
                  <a:moveTo>
                    <a:pt x="157372" y="0"/>
                  </a:moveTo>
                  <a:lnTo>
                    <a:pt x="216814" y="0"/>
                  </a:lnTo>
                  <a:cubicBezTo>
                    <a:pt x="303728" y="0"/>
                    <a:pt x="374186" y="70458"/>
                    <a:pt x="374186" y="157372"/>
                  </a:cubicBezTo>
                  <a:lnTo>
                    <a:pt x="374186" y="157372"/>
                  </a:lnTo>
                  <a:cubicBezTo>
                    <a:pt x="374186" y="199110"/>
                    <a:pt x="357606" y="239138"/>
                    <a:pt x="328093" y="268651"/>
                  </a:cubicBezTo>
                  <a:cubicBezTo>
                    <a:pt x="298580" y="298164"/>
                    <a:pt x="258551" y="314744"/>
                    <a:pt x="216814" y="314744"/>
                  </a:cubicBezTo>
                  <a:lnTo>
                    <a:pt x="157372" y="314744"/>
                  </a:lnTo>
                  <a:cubicBezTo>
                    <a:pt x="115634" y="314744"/>
                    <a:pt x="75606" y="298164"/>
                    <a:pt x="46093" y="268651"/>
                  </a:cubicBezTo>
                  <a:cubicBezTo>
                    <a:pt x="16580" y="239138"/>
                    <a:pt x="0" y="199110"/>
                    <a:pt x="0" y="157372"/>
                  </a:cubicBezTo>
                  <a:lnTo>
                    <a:pt x="0" y="157372"/>
                  </a:lnTo>
                  <a:cubicBezTo>
                    <a:pt x="0" y="115634"/>
                    <a:pt x="16580" y="75606"/>
                    <a:pt x="46093" y="46093"/>
                  </a:cubicBezTo>
                  <a:cubicBezTo>
                    <a:pt x="75606" y="16580"/>
                    <a:pt x="115634" y="0"/>
                    <a:pt x="157372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374186" cy="352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Head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2535656" y="6375285"/>
            <a:ext cx="1420737" cy="1195045"/>
            <a:chOff x="0" y="0"/>
            <a:chExt cx="374186" cy="314744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374186" cy="314744"/>
            </a:xfrm>
            <a:custGeom>
              <a:avLst/>
              <a:gdLst/>
              <a:ahLst/>
              <a:cxnLst/>
              <a:rect r="r" b="b" t="t" l="l"/>
              <a:pathLst>
                <a:path h="314744" w="374186">
                  <a:moveTo>
                    <a:pt x="157372" y="0"/>
                  </a:moveTo>
                  <a:lnTo>
                    <a:pt x="216814" y="0"/>
                  </a:lnTo>
                  <a:cubicBezTo>
                    <a:pt x="303728" y="0"/>
                    <a:pt x="374186" y="70458"/>
                    <a:pt x="374186" y="157372"/>
                  </a:cubicBezTo>
                  <a:lnTo>
                    <a:pt x="374186" y="157372"/>
                  </a:lnTo>
                  <a:cubicBezTo>
                    <a:pt x="374186" y="199110"/>
                    <a:pt x="357606" y="239138"/>
                    <a:pt x="328093" y="268651"/>
                  </a:cubicBezTo>
                  <a:cubicBezTo>
                    <a:pt x="298580" y="298164"/>
                    <a:pt x="258551" y="314744"/>
                    <a:pt x="216814" y="314744"/>
                  </a:cubicBezTo>
                  <a:lnTo>
                    <a:pt x="157372" y="314744"/>
                  </a:lnTo>
                  <a:cubicBezTo>
                    <a:pt x="115634" y="314744"/>
                    <a:pt x="75606" y="298164"/>
                    <a:pt x="46093" y="268651"/>
                  </a:cubicBezTo>
                  <a:cubicBezTo>
                    <a:pt x="16580" y="239138"/>
                    <a:pt x="0" y="199110"/>
                    <a:pt x="0" y="157372"/>
                  </a:cubicBezTo>
                  <a:lnTo>
                    <a:pt x="0" y="157372"/>
                  </a:lnTo>
                  <a:cubicBezTo>
                    <a:pt x="0" y="115634"/>
                    <a:pt x="16580" y="75606"/>
                    <a:pt x="46093" y="46093"/>
                  </a:cubicBezTo>
                  <a:cubicBezTo>
                    <a:pt x="75606" y="16580"/>
                    <a:pt x="115634" y="0"/>
                    <a:pt x="157372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38100"/>
              <a:ext cx="374186" cy="352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Head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4765327" y="4232280"/>
            <a:ext cx="2493973" cy="1195045"/>
            <a:chOff x="0" y="0"/>
            <a:chExt cx="656849" cy="314744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656849" cy="314744"/>
            </a:xfrm>
            <a:custGeom>
              <a:avLst/>
              <a:gdLst/>
              <a:ahLst/>
              <a:cxnLst/>
              <a:rect r="r" b="b" t="t" l="l"/>
              <a:pathLst>
                <a:path h="314744" w="656849">
                  <a:moveTo>
                    <a:pt x="157372" y="0"/>
                  </a:moveTo>
                  <a:lnTo>
                    <a:pt x="499477" y="0"/>
                  </a:lnTo>
                  <a:cubicBezTo>
                    <a:pt x="541214" y="0"/>
                    <a:pt x="581243" y="16580"/>
                    <a:pt x="610756" y="46093"/>
                  </a:cubicBezTo>
                  <a:cubicBezTo>
                    <a:pt x="640269" y="75606"/>
                    <a:pt x="656849" y="115634"/>
                    <a:pt x="656849" y="157372"/>
                  </a:cubicBezTo>
                  <a:lnTo>
                    <a:pt x="656849" y="157372"/>
                  </a:lnTo>
                  <a:cubicBezTo>
                    <a:pt x="656849" y="244286"/>
                    <a:pt x="586391" y="314744"/>
                    <a:pt x="499477" y="314744"/>
                  </a:cubicBezTo>
                  <a:lnTo>
                    <a:pt x="157372" y="314744"/>
                  </a:lnTo>
                  <a:cubicBezTo>
                    <a:pt x="115634" y="314744"/>
                    <a:pt x="75606" y="298164"/>
                    <a:pt x="46093" y="268651"/>
                  </a:cubicBezTo>
                  <a:cubicBezTo>
                    <a:pt x="16580" y="239138"/>
                    <a:pt x="0" y="199110"/>
                    <a:pt x="0" y="157372"/>
                  </a:cubicBezTo>
                  <a:lnTo>
                    <a:pt x="0" y="157372"/>
                  </a:lnTo>
                  <a:cubicBezTo>
                    <a:pt x="0" y="115634"/>
                    <a:pt x="16580" y="75606"/>
                    <a:pt x="46093" y="46093"/>
                  </a:cubicBezTo>
                  <a:cubicBezTo>
                    <a:pt x="75606" y="16580"/>
                    <a:pt x="115634" y="0"/>
                    <a:pt x="157372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38100"/>
              <a:ext cx="656849" cy="352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Distillation Loss</a:t>
              </a:r>
            </a:p>
          </p:txBody>
        </p:sp>
      </p:grpSp>
      <p:sp>
        <p:nvSpPr>
          <p:cNvPr name="AutoShape 62" id="62"/>
          <p:cNvSpPr/>
          <p:nvPr/>
        </p:nvSpPr>
        <p:spPr>
          <a:xfrm>
            <a:off x="14184992" y="2977622"/>
            <a:ext cx="1426779" cy="978606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3" id="63"/>
          <p:cNvSpPr/>
          <p:nvPr/>
        </p:nvSpPr>
        <p:spPr>
          <a:xfrm flipV="true">
            <a:off x="14185705" y="5775293"/>
            <a:ext cx="1426066" cy="1216564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4" id="64"/>
          <p:cNvSpPr/>
          <p:nvPr/>
        </p:nvSpPr>
        <p:spPr>
          <a:xfrm flipV="true">
            <a:off x="8265330" y="7670092"/>
            <a:ext cx="0" cy="1190932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5" id="65"/>
          <p:cNvSpPr/>
          <p:nvPr/>
        </p:nvSpPr>
        <p:spPr>
          <a:xfrm>
            <a:off x="8226262" y="8861024"/>
            <a:ext cx="8219666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6" id="66"/>
          <p:cNvSpPr/>
          <p:nvPr/>
        </p:nvSpPr>
        <p:spPr>
          <a:xfrm>
            <a:off x="16445929" y="5775293"/>
            <a:ext cx="0" cy="3085731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7" id="67"/>
          <p:cNvSpPr txBox="true"/>
          <p:nvPr/>
        </p:nvSpPr>
        <p:spPr>
          <a:xfrm rot="0">
            <a:off x="6103801" y="1713440"/>
            <a:ext cx="592198" cy="331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b="true" sz="2135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CLS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2245065" y="5192162"/>
            <a:ext cx="2130666" cy="1232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7"/>
              </a:lnSpc>
              <a:spcBef>
                <a:spcPct val="0"/>
              </a:spcBef>
            </a:pPr>
            <a:r>
              <a:rPr lang="en-US" b="true" sz="1741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Multi-view Data Augmentation</a:t>
            </a:r>
          </a:p>
          <a:p>
            <a:pPr algn="ctr">
              <a:lnSpc>
                <a:spcPts val="2437"/>
              </a:lnSpc>
              <a:spcBef>
                <a:spcPct val="0"/>
              </a:spcBef>
            </a:pPr>
            <a:r>
              <a:rPr lang="en-US" b="true" sz="1741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(Global Crops + Local Crops)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103801" y="5827276"/>
            <a:ext cx="592198" cy="331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b="true" sz="2135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CLS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1171972" y="1713440"/>
            <a:ext cx="592198" cy="331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b="true" sz="2135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CLS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1171972" y="5827276"/>
            <a:ext cx="592198" cy="331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b="true" sz="2135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CLS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8453398" y="5756243"/>
            <a:ext cx="1745183" cy="610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2"/>
              </a:lnSpc>
            </a:pPr>
            <a:r>
              <a:rPr lang="en-US" b="true" sz="196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Student Vision Transformer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8453398" y="1603179"/>
            <a:ext cx="1830068" cy="610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2"/>
              </a:lnSpc>
            </a:pPr>
            <a:r>
              <a:rPr lang="en-US" b="true" sz="196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Teacher Vision Transformer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1287697" y="8437105"/>
            <a:ext cx="2147862" cy="314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2"/>
              </a:lnSpc>
            </a:pPr>
            <a:r>
              <a:rPr lang="en-US" b="true" sz="196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Update student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6012314" y="3460776"/>
            <a:ext cx="1725898" cy="653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b="true" sz="2135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DINO Loss + iBOT Loss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7183138" y="3799903"/>
            <a:ext cx="2540520" cy="610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2"/>
              </a:lnSpc>
            </a:pPr>
            <a:r>
              <a:rPr lang="en-US" b="true" sz="196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(Update via EMA and gram anchoring)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0" y="5192162"/>
            <a:ext cx="2130666" cy="31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7"/>
              </a:lnSpc>
              <a:spcBef>
                <a:spcPct val="0"/>
              </a:spcBef>
            </a:pPr>
            <a:r>
              <a:rPr lang="en-US" b="true" sz="1741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Unlabeled images</a:t>
            </a:r>
          </a:p>
        </p:txBody>
      </p:sp>
      <p:sp>
        <p:nvSpPr>
          <p:cNvPr name="Freeform 78" id="78"/>
          <p:cNvSpPr/>
          <p:nvPr/>
        </p:nvSpPr>
        <p:spPr>
          <a:xfrm flipH="false" flipV="false" rot="0">
            <a:off x="402152" y="100214"/>
            <a:ext cx="1963813" cy="687334"/>
          </a:xfrm>
          <a:custGeom>
            <a:avLst/>
            <a:gdLst/>
            <a:ahLst/>
            <a:cxnLst/>
            <a:rect r="r" b="b" t="t" l="l"/>
            <a:pathLst>
              <a:path h="687334" w="1963813">
                <a:moveTo>
                  <a:pt x="0" y="0"/>
                </a:moveTo>
                <a:lnTo>
                  <a:pt x="1963813" y="0"/>
                </a:lnTo>
                <a:lnTo>
                  <a:pt x="1963813" y="687335"/>
                </a:lnTo>
                <a:lnTo>
                  <a:pt x="0" y="6873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17000"/>
            <a:ext cx="18288000" cy="1070400"/>
            <a:chOff x="0" y="0"/>
            <a:chExt cx="24384000" cy="14272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1427200"/>
              <a:chOff x="0" y="0"/>
              <a:chExt cx="24384000" cy="14272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384000" cy="1427226"/>
              </a:xfrm>
              <a:custGeom>
                <a:avLst/>
                <a:gdLst/>
                <a:ahLst/>
                <a:cxnLst/>
                <a:rect r="r" b="b" t="t" l="l"/>
                <a:pathLst>
                  <a:path h="1427226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427226"/>
                    </a:lnTo>
                    <a:lnTo>
                      <a:pt x="0" y="1427226"/>
                    </a:lnTo>
                    <a:close/>
                  </a:path>
                </a:pathLst>
              </a:custGeom>
              <a:solidFill>
                <a:srgbClr val="042B91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22900129" y="294477"/>
              <a:ext cx="1028524" cy="838247"/>
            </a:xfrm>
            <a:custGeom>
              <a:avLst/>
              <a:gdLst/>
              <a:ahLst/>
              <a:cxnLst/>
              <a:rect r="r" b="b" t="t" l="l"/>
              <a:pathLst>
                <a:path h="838247" w="1028524">
                  <a:moveTo>
                    <a:pt x="0" y="0"/>
                  </a:moveTo>
                  <a:lnTo>
                    <a:pt x="1028524" y="0"/>
                  </a:lnTo>
                  <a:lnTo>
                    <a:pt x="1028524" y="838246"/>
                  </a:lnTo>
                  <a:lnTo>
                    <a:pt x="0" y="83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092975" y="1508877"/>
            <a:ext cx="14102050" cy="7076641"/>
          </a:xfrm>
          <a:custGeom>
            <a:avLst/>
            <a:gdLst/>
            <a:ahLst/>
            <a:cxnLst/>
            <a:rect r="r" b="b" t="t" l="l"/>
            <a:pathLst>
              <a:path h="7076641" w="14102050">
                <a:moveTo>
                  <a:pt x="0" y="0"/>
                </a:moveTo>
                <a:lnTo>
                  <a:pt x="14102050" y="0"/>
                </a:lnTo>
                <a:lnTo>
                  <a:pt x="14102050" y="7076641"/>
                </a:lnTo>
                <a:lnTo>
                  <a:pt x="0" y="7076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092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3687" y="9438185"/>
            <a:ext cx="830025" cy="60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b="true" sz="387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5281" y="8622951"/>
            <a:ext cx="8158436" cy="59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2"/>
              </a:lnSpc>
            </a:pPr>
            <a:r>
              <a:rPr lang="en-US" sz="1737">
                <a:solidFill>
                  <a:srgbClr val="042B91"/>
                </a:solidFill>
                <a:latin typeface="Canva Sans"/>
                <a:ea typeface="Canva Sans"/>
                <a:cs typeface="Canva Sans"/>
                <a:sym typeface="Canva Sans"/>
              </a:rPr>
              <a:t>Img src: </a:t>
            </a:r>
            <a:r>
              <a:rPr lang="en-US" sz="1737" u="sng">
                <a:solidFill>
                  <a:srgbClr val="042B91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aipapersacademy.com/dinov3/?fbclid=IwZXh0bgNhZW0CMTAAYnJpZBExUWRNMTVVV0p6ZkdzYUJCOXNydGMGYXBwX2lkEDIyMjAzOTE3ODgyMDA4OTIAAR6jvIF9E6u7_E5ngRCitY8Oz2eGd7dtr4A_aaitmeNlMglJgNwYm4eEopCKsQ_aem_5veV59mSq_ZUX3dp7UaMpw"/>
              </a:rPr>
              <a:t>DINOv3 Paper Explained: The Computer Vision Foundation Model</a:t>
            </a:r>
          </a:p>
          <a:p>
            <a:pPr algn="l">
              <a:lnSpc>
                <a:spcPts val="2432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24982"/>
            <a:ext cx="1522515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500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Data curation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02152" y="100214"/>
            <a:ext cx="1963813" cy="687334"/>
          </a:xfrm>
          <a:custGeom>
            <a:avLst/>
            <a:gdLst/>
            <a:ahLst/>
            <a:cxnLst/>
            <a:rect r="r" b="b" t="t" l="l"/>
            <a:pathLst>
              <a:path h="687334" w="1963813">
                <a:moveTo>
                  <a:pt x="0" y="0"/>
                </a:moveTo>
                <a:lnTo>
                  <a:pt x="1963813" y="0"/>
                </a:lnTo>
                <a:lnTo>
                  <a:pt x="1963813" y="687335"/>
                </a:lnTo>
                <a:lnTo>
                  <a:pt x="0" y="6873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17000"/>
            <a:ext cx="18288000" cy="1070400"/>
            <a:chOff x="0" y="0"/>
            <a:chExt cx="24384000" cy="14272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1427200"/>
              <a:chOff x="0" y="0"/>
              <a:chExt cx="24384000" cy="14272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384000" cy="1427226"/>
              </a:xfrm>
              <a:custGeom>
                <a:avLst/>
                <a:gdLst/>
                <a:ahLst/>
                <a:cxnLst/>
                <a:rect r="r" b="b" t="t" l="l"/>
                <a:pathLst>
                  <a:path h="1427226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427226"/>
                    </a:lnTo>
                    <a:lnTo>
                      <a:pt x="0" y="1427226"/>
                    </a:lnTo>
                    <a:close/>
                  </a:path>
                </a:pathLst>
              </a:custGeom>
              <a:solidFill>
                <a:srgbClr val="042B91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22900129" y="294477"/>
              <a:ext cx="1028524" cy="838247"/>
            </a:xfrm>
            <a:custGeom>
              <a:avLst/>
              <a:gdLst/>
              <a:ahLst/>
              <a:cxnLst/>
              <a:rect r="r" b="b" t="t" l="l"/>
              <a:pathLst>
                <a:path h="838247" w="1028524">
                  <a:moveTo>
                    <a:pt x="0" y="0"/>
                  </a:moveTo>
                  <a:lnTo>
                    <a:pt x="1028524" y="0"/>
                  </a:lnTo>
                  <a:lnTo>
                    <a:pt x="1028524" y="838246"/>
                  </a:lnTo>
                  <a:lnTo>
                    <a:pt x="0" y="83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218350" y="2215286"/>
            <a:ext cx="358474" cy="2509315"/>
            <a:chOff x="0" y="0"/>
            <a:chExt cx="477965" cy="33457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2867789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2389824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911859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433894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955930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4"/>
                  </a:lnTo>
                  <a:lnTo>
                    <a:pt x="0" y="477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477965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218350" y="6267614"/>
            <a:ext cx="358474" cy="2509315"/>
            <a:chOff x="0" y="0"/>
            <a:chExt cx="477965" cy="334575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2867789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2389824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911859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433894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955930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4"/>
                  </a:lnTo>
                  <a:lnTo>
                    <a:pt x="0" y="477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477965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22" id="22"/>
          <p:cNvSpPr/>
          <p:nvPr/>
        </p:nvSpPr>
        <p:spPr>
          <a:xfrm flipV="true">
            <a:off x="2158306" y="3219439"/>
            <a:ext cx="908622" cy="1769354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3" id="23"/>
          <p:cNvSpPr/>
          <p:nvPr/>
        </p:nvSpPr>
        <p:spPr>
          <a:xfrm flipV="true">
            <a:off x="4739948" y="7522272"/>
            <a:ext cx="1223448" cy="2274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 flipV="true">
            <a:off x="6806136" y="3508037"/>
            <a:ext cx="1018647" cy="1905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 flipV="true">
            <a:off x="6806849" y="7512747"/>
            <a:ext cx="1018647" cy="1905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8054095" y="2705743"/>
            <a:ext cx="1861066" cy="1528401"/>
          </a:xfrm>
          <a:custGeom>
            <a:avLst/>
            <a:gdLst/>
            <a:ahLst/>
            <a:cxnLst/>
            <a:rect r="r" b="b" t="t" l="l"/>
            <a:pathLst>
              <a:path h="1528401" w="1861066">
                <a:moveTo>
                  <a:pt x="0" y="0"/>
                </a:moveTo>
                <a:lnTo>
                  <a:pt x="1861067" y="0"/>
                </a:lnTo>
                <a:lnTo>
                  <a:pt x="1861067" y="1528401"/>
                </a:lnTo>
                <a:lnTo>
                  <a:pt x="0" y="15284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054808" y="6748546"/>
            <a:ext cx="1861066" cy="1528401"/>
          </a:xfrm>
          <a:custGeom>
            <a:avLst/>
            <a:gdLst/>
            <a:ahLst/>
            <a:cxnLst/>
            <a:rect r="r" b="b" t="t" l="l"/>
            <a:pathLst>
              <a:path h="1528401" w="1861066">
                <a:moveTo>
                  <a:pt x="0" y="0"/>
                </a:moveTo>
                <a:lnTo>
                  <a:pt x="1861066" y="0"/>
                </a:lnTo>
                <a:lnTo>
                  <a:pt x="1861066" y="1528401"/>
                </a:lnTo>
                <a:lnTo>
                  <a:pt x="0" y="15284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8" id="28"/>
          <p:cNvSpPr/>
          <p:nvPr/>
        </p:nvSpPr>
        <p:spPr>
          <a:xfrm flipV="true">
            <a:off x="10040411" y="3469943"/>
            <a:ext cx="1018647" cy="1905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9" id="29"/>
          <p:cNvSpPr/>
          <p:nvPr/>
        </p:nvSpPr>
        <p:spPr>
          <a:xfrm flipV="true">
            <a:off x="10041124" y="7474653"/>
            <a:ext cx="1018647" cy="1905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0" id="30"/>
          <p:cNvGrpSpPr/>
          <p:nvPr/>
        </p:nvGrpSpPr>
        <p:grpSpPr>
          <a:xfrm rot="0">
            <a:off x="11289083" y="2215286"/>
            <a:ext cx="358474" cy="2509315"/>
            <a:chOff x="0" y="0"/>
            <a:chExt cx="477965" cy="334575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2867789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2389824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1911859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1433894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955930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4"/>
                  </a:lnTo>
                  <a:lnTo>
                    <a:pt x="0" y="477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477965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1289083" y="6267614"/>
            <a:ext cx="358474" cy="2509315"/>
            <a:chOff x="0" y="0"/>
            <a:chExt cx="477965" cy="334575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2867789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2389824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911859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433894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955930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4"/>
                  </a:lnTo>
                  <a:lnTo>
                    <a:pt x="0" y="477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477965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77965" cy="477965"/>
            </a:xfrm>
            <a:custGeom>
              <a:avLst/>
              <a:gdLst/>
              <a:ahLst/>
              <a:cxnLst/>
              <a:rect r="r" b="b" t="t" l="l"/>
              <a:pathLst>
                <a:path h="477965" w="477965">
                  <a:moveTo>
                    <a:pt x="0" y="0"/>
                  </a:moveTo>
                  <a:lnTo>
                    <a:pt x="477965" y="0"/>
                  </a:lnTo>
                  <a:lnTo>
                    <a:pt x="477965" y="477965"/>
                  </a:lnTo>
                  <a:lnTo>
                    <a:pt x="0" y="477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46" id="46"/>
          <p:cNvSpPr/>
          <p:nvPr/>
        </p:nvSpPr>
        <p:spPr>
          <a:xfrm>
            <a:off x="12354055" y="2537410"/>
            <a:ext cx="445038" cy="1696734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7" id="47"/>
          <p:cNvSpPr/>
          <p:nvPr/>
        </p:nvSpPr>
        <p:spPr>
          <a:xfrm flipV="true">
            <a:off x="12354055" y="5919646"/>
            <a:ext cx="702103" cy="570539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8" id="48"/>
          <p:cNvGrpSpPr/>
          <p:nvPr/>
        </p:nvGrpSpPr>
        <p:grpSpPr>
          <a:xfrm rot="0">
            <a:off x="12650486" y="4440776"/>
            <a:ext cx="2493973" cy="1195045"/>
            <a:chOff x="0" y="0"/>
            <a:chExt cx="656849" cy="314744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56849" cy="314744"/>
            </a:xfrm>
            <a:custGeom>
              <a:avLst/>
              <a:gdLst/>
              <a:ahLst/>
              <a:cxnLst/>
              <a:rect r="r" b="b" t="t" l="l"/>
              <a:pathLst>
                <a:path h="314744" w="656849">
                  <a:moveTo>
                    <a:pt x="157372" y="0"/>
                  </a:moveTo>
                  <a:lnTo>
                    <a:pt x="499477" y="0"/>
                  </a:lnTo>
                  <a:cubicBezTo>
                    <a:pt x="541214" y="0"/>
                    <a:pt x="581243" y="16580"/>
                    <a:pt x="610756" y="46093"/>
                  </a:cubicBezTo>
                  <a:cubicBezTo>
                    <a:pt x="640269" y="75606"/>
                    <a:pt x="656849" y="115634"/>
                    <a:pt x="656849" y="157372"/>
                  </a:cubicBezTo>
                  <a:lnTo>
                    <a:pt x="656849" y="157372"/>
                  </a:lnTo>
                  <a:cubicBezTo>
                    <a:pt x="656849" y="244286"/>
                    <a:pt x="586391" y="314744"/>
                    <a:pt x="499477" y="314744"/>
                  </a:cubicBezTo>
                  <a:lnTo>
                    <a:pt x="157372" y="314744"/>
                  </a:lnTo>
                  <a:cubicBezTo>
                    <a:pt x="115634" y="314744"/>
                    <a:pt x="75606" y="298164"/>
                    <a:pt x="46093" y="268651"/>
                  </a:cubicBezTo>
                  <a:cubicBezTo>
                    <a:pt x="16580" y="239138"/>
                    <a:pt x="0" y="199110"/>
                    <a:pt x="0" y="157372"/>
                  </a:cubicBezTo>
                  <a:lnTo>
                    <a:pt x="0" y="157372"/>
                  </a:lnTo>
                  <a:cubicBezTo>
                    <a:pt x="0" y="115634"/>
                    <a:pt x="16580" y="75606"/>
                    <a:pt x="46093" y="46093"/>
                  </a:cubicBezTo>
                  <a:cubicBezTo>
                    <a:pt x="75606" y="16580"/>
                    <a:pt x="115634" y="0"/>
                    <a:pt x="157372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656849" cy="352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DINO head</a:t>
              </a: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769009" y="4057941"/>
            <a:ext cx="1389297" cy="1861705"/>
          </a:xfrm>
          <a:custGeom>
            <a:avLst/>
            <a:gdLst/>
            <a:ahLst/>
            <a:cxnLst/>
            <a:rect r="r" b="b" t="t" l="l"/>
            <a:pathLst>
              <a:path h="1861705" w="1389297">
                <a:moveTo>
                  <a:pt x="0" y="0"/>
                </a:moveTo>
                <a:lnTo>
                  <a:pt x="1389297" y="0"/>
                </a:lnTo>
                <a:lnTo>
                  <a:pt x="1389297" y="1861705"/>
                </a:lnTo>
                <a:lnTo>
                  <a:pt x="0" y="1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3573479" y="2376348"/>
            <a:ext cx="882746" cy="1583871"/>
          </a:xfrm>
          <a:custGeom>
            <a:avLst/>
            <a:gdLst/>
            <a:ahLst/>
            <a:cxnLst/>
            <a:rect r="r" b="b" t="t" l="l"/>
            <a:pathLst>
              <a:path h="1583871" w="882746">
                <a:moveTo>
                  <a:pt x="0" y="0"/>
                </a:moveTo>
                <a:lnTo>
                  <a:pt x="882746" y="0"/>
                </a:lnTo>
                <a:lnTo>
                  <a:pt x="882746" y="1583871"/>
                </a:lnTo>
                <a:lnTo>
                  <a:pt x="0" y="15838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7383" t="-4107" r="0" b="-13433"/>
            </a:stretch>
          </a:blipFill>
        </p:spPr>
      </p:sp>
      <p:sp>
        <p:nvSpPr>
          <p:cNvPr name="AutoShape 53" id="53"/>
          <p:cNvSpPr/>
          <p:nvPr/>
        </p:nvSpPr>
        <p:spPr>
          <a:xfrm>
            <a:off x="4692540" y="3219439"/>
            <a:ext cx="1525810" cy="250505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54" id="54"/>
          <p:cNvSpPr/>
          <p:nvPr/>
        </p:nvSpPr>
        <p:spPr>
          <a:xfrm flipH="false" flipV="false" rot="0">
            <a:off x="3590811" y="7278879"/>
            <a:ext cx="865414" cy="783771"/>
          </a:xfrm>
          <a:custGeom>
            <a:avLst/>
            <a:gdLst/>
            <a:ahLst/>
            <a:cxnLst/>
            <a:rect r="r" b="b" t="t" l="l"/>
            <a:pathLst>
              <a:path h="783771" w="865414">
                <a:moveTo>
                  <a:pt x="0" y="0"/>
                </a:moveTo>
                <a:lnTo>
                  <a:pt x="865414" y="0"/>
                </a:lnTo>
                <a:lnTo>
                  <a:pt x="865414" y="783772"/>
                </a:lnTo>
                <a:lnTo>
                  <a:pt x="0" y="7837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6415" t="-13319" r="-24120" b="-124211"/>
            </a:stretch>
          </a:blipFill>
        </p:spPr>
      </p:sp>
      <p:sp>
        <p:nvSpPr>
          <p:cNvPr name="AutoShape 55" id="55"/>
          <p:cNvSpPr/>
          <p:nvPr/>
        </p:nvSpPr>
        <p:spPr>
          <a:xfrm>
            <a:off x="2158306" y="4988793"/>
            <a:ext cx="908622" cy="2543004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6" id="56"/>
          <p:cNvSpPr/>
          <p:nvPr/>
        </p:nvSpPr>
        <p:spPr>
          <a:xfrm flipV="true">
            <a:off x="14618572" y="3219439"/>
            <a:ext cx="776696" cy="1014705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7" id="57"/>
          <p:cNvSpPr/>
          <p:nvPr/>
        </p:nvSpPr>
        <p:spPr>
          <a:xfrm>
            <a:off x="14618572" y="5919646"/>
            <a:ext cx="776696" cy="731601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58" id="58"/>
          <p:cNvSpPr txBox="true"/>
          <p:nvPr/>
        </p:nvSpPr>
        <p:spPr>
          <a:xfrm rot="0">
            <a:off x="613687" y="9438185"/>
            <a:ext cx="830025" cy="60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b="true" sz="387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028700" y="1004727"/>
            <a:ext cx="1522515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500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Self-supervised learning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6693686" y="2205761"/>
            <a:ext cx="592198" cy="331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b="true" sz="2135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CLS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6693686" y="6319597"/>
            <a:ext cx="592198" cy="331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b="true" sz="2135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CLS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1761857" y="2205761"/>
            <a:ext cx="592198" cy="331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b="true" sz="2135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CLS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1761857" y="6319597"/>
            <a:ext cx="592198" cy="331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b="true" sz="2135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CLS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9043283" y="6248564"/>
            <a:ext cx="1745183" cy="610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2"/>
              </a:lnSpc>
            </a:pPr>
            <a:r>
              <a:rPr lang="en-US" b="true" sz="196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Student Vision Transformer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9043283" y="2095500"/>
            <a:ext cx="1830068" cy="610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2"/>
              </a:lnSpc>
            </a:pPr>
            <a:r>
              <a:rPr lang="en-US" b="true" sz="196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Teacher Vision Transformer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3289757" y="1947702"/>
            <a:ext cx="1450191" cy="314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2"/>
              </a:lnSpc>
            </a:pPr>
            <a:r>
              <a:rPr lang="en-US" b="true" sz="196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Global crop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3289757" y="6552960"/>
            <a:ext cx="1793002" cy="610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2"/>
              </a:lnSpc>
            </a:pPr>
            <a:r>
              <a:rPr lang="en-US" sz="1960" b="true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Global crop or</a:t>
            </a:r>
          </a:p>
          <a:p>
            <a:pPr algn="l">
              <a:lnSpc>
                <a:spcPts val="2352"/>
              </a:lnSpc>
            </a:pPr>
            <a:r>
              <a:rPr lang="en-US" b="true" sz="196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Local crop</a:t>
            </a:r>
          </a:p>
        </p:txBody>
      </p:sp>
      <p:grpSp>
        <p:nvGrpSpPr>
          <p:cNvPr name="Group 68" id="68"/>
          <p:cNvGrpSpPr/>
          <p:nvPr/>
        </p:nvGrpSpPr>
        <p:grpSpPr>
          <a:xfrm rot="0">
            <a:off x="15654122" y="2485291"/>
            <a:ext cx="553469" cy="495229"/>
            <a:chOff x="0" y="0"/>
            <a:chExt cx="737958" cy="660306"/>
          </a:xfrm>
        </p:grpSpPr>
        <p:sp>
          <p:nvSpPr>
            <p:cNvPr name="TextBox 69" id="69"/>
            <p:cNvSpPr txBox="true"/>
            <p:nvPr/>
          </p:nvSpPr>
          <p:spPr>
            <a:xfrm rot="0">
              <a:off x="94019" y="173021"/>
              <a:ext cx="643939" cy="3047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61"/>
                </a:lnSpc>
              </a:pPr>
              <a:r>
                <a:rPr lang="en-US" b="true" sz="1468">
                  <a:solidFill>
                    <a:srgbClr val="042B9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0.06</a:t>
              </a:r>
            </a:p>
          </p:txBody>
        </p:sp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660306" cy="660306"/>
            </a:xfrm>
            <a:custGeom>
              <a:avLst/>
              <a:gdLst/>
              <a:ahLst/>
              <a:cxnLst/>
              <a:rect r="r" b="b" t="t" l="l"/>
              <a:pathLst>
                <a:path h="660306" w="660306">
                  <a:moveTo>
                    <a:pt x="0" y="0"/>
                  </a:moveTo>
                  <a:lnTo>
                    <a:pt x="660306" y="0"/>
                  </a:lnTo>
                  <a:lnTo>
                    <a:pt x="660306" y="660306"/>
                  </a:lnTo>
                  <a:lnTo>
                    <a:pt x="0" y="660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1" id="71"/>
          <p:cNvGrpSpPr/>
          <p:nvPr/>
        </p:nvGrpSpPr>
        <p:grpSpPr>
          <a:xfrm rot="0">
            <a:off x="15654122" y="3464990"/>
            <a:ext cx="553469" cy="495229"/>
            <a:chOff x="0" y="0"/>
            <a:chExt cx="737958" cy="660306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660306" cy="660306"/>
            </a:xfrm>
            <a:custGeom>
              <a:avLst/>
              <a:gdLst/>
              <a:ahLst/>
              <a:cxnLst/>
              <a:rect r="r" b="b" t="t" l="l"/>
              <a:pathLst>
                <a:path h="660306" w="660306">
                  <a:moveTo>
                    <a:pt x="0" y="0"/>
                  </a:moveTo>
                  <a:lnTo>
                    <a:pt x="660306" y="0"/>
                  </a:lnTo>
                  <a:lnTo>
                    <a:pt x="660306" y="660306"/>
                  </a:lnTo>
                  <a:lnTo>
                    <a:pt x="0" y="660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3" id="73"/>
            <p:cNvSpPr txBox="true"/>
            <p:nvPr/>
          </p:nvSpPr>
          <p:spPr>
            <a:xfrm rot="0">
              <a:off x="94019" y="173021"/>
              <a:ext cx="643939" cy="3047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61"/>
                </a:lnSpc>
              </a:pPr>
              <a:r>
                <a:rPr lang="en-US" b="true" sz="1468">
                  <a:solidFill>
                    <a:srgbClr val="042B9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0.02</a:t>
              </a: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15654122" y="2969760"/>
            <a:ext cx="553469" cy="495229"/>
            <a:chOff x="0" y="0"/>
            <a:chExt cx="737958" cy="660306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660306" cy="660306"/>
            </a:xfrm>
            <a:custGeom>
              <a:avLst/>
              <a:gdLst/>
              <a:ahLst/>
              <a:cxnLst/>
              <a:rect r="r" b="b" t="t" l="l"/>
              <a:pathLst>
                <a:path h="660306" w="660306">
                  <a:moveTo>
                    <a:pt x="0" y="0"/>
                  </a:moveTo>
                  <a:lnTo>
                    <a:pt x="660306" y="0"/>
                  </a:lnTo>
                  <a:lnTo>
                    <a:pt x="660306" y="660306"/>
                  </a:lnTo>
                  <a:lnTo>
                    <a:pt x="0" y="660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6" id="76"/>
            <p:cNvSpPr txBox="true"/>
            <p:nvPr/>
          </p:nvSpPr>
          <p:spPr>
            <a:xfrm rot="0">
              <a:off x="94019" y="173021"/>
              <a:ext cx="643939" cy="3047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61"/>
                </a:lnSpc>
              </a:pPr>
              <a:r>
                <a:rPr lang="en-US" b="true" sz="1468">
                  <a:solidFill>
                    <a:srgbClr val="042B9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.....</a:t>
              </a: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15654122" y="5919646"/>
            <a:ext cx="553469" cy="1474928"/>
            <a:chOff x="0" y="0"/>
            <a:chExt cx="737958" cy="1966571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1306265"/>
              <a:ext cx="660306" cy="660306"/>
            </a:xfrm>
            <a:custGeom>
              <a:avLst/>
              <a:gdLst/>
              <a:ahLst/>
              <a:cxnLst/>
              <a:rect r="r" b="b" t="t" l="l"/>
              <a:pathLst>
                <a:path h="660306" w="660306">
                  <a:moveTo>
                    <a:pt x="0" y="0"/>
                  </a:moveTo>
                  <a:lnTo>
                    <a:pt x="660306" y="0"/>
                  </a:lnTo>
                  <a:lnTo>
                    <a:pt x="660306" y="660306"/>
                  </a:lnTo>
                  <a:lnTo>
                    <a:pt x="0" y="660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9" id="79"/>
            <p:cNvSpPr txBox="true"/>
            <p:nvPr/>
          </p:nvSpPr>
          <p:spPr>
            <a:xfrm rot="0">
              <a:off x="94019" y="1479286"/>
              <a:ext cx="643939" cy="3047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61"/>
                </a:lnSpc>
              </a:pPr>
              <a:r>
                <a:rPr lang="en-US" b="true" sz="1468">
                  <a:solidFill>
                    <a:srgbClr val="042B9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0.01</a:t>
              </a:r>
            </a:p>
          </p:txBody>
        </p:sp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660306" cy="660306"/>
            </a:xfrm>
            <a:custGeom>
              <a:avLst/>
              <a:gdLst/>
              <a:ahLst/>
              <a:cxnLst/>
              <a:rect r="r" b="b" t="t" l="l"/>
              <a:pathLst>
                <a:path h="660306" w="660306">
                  <a:moveTo>
                    <a:pt x="0" y="0"/>
                  </a:moveTo>
                  <a:lnTo>
                    <a:pt x="660306" y="0"/>
                  </a:lnTo>
                  <a:lnTo>
                    <a:pt x="660306" y="660306"/>
                  </a:lnTo>
                  <a:lnTo>
                    <a:pt x="0" y="660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1" id="81"/>
            <p:cNvSpPr txBox="true"/>
            <p:nvPr/>
          </p:nvSpPr>
          <p:spPr>
            <a:xfrm rot="0">
              <a:off x="94019" y="173021"/>
              <a:ext cx="643939" cy="3047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61"/>
                </a:lnSpc>
              </a:pPr>
              <a:r>
                <a:rPr lang="en-US" b="true" sz="1468">
                  <a:solidFill>
                    <a:srgbClr val="042B9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0.05</a:t>
              </a:r>
            </a:p>
          </p:txBody>
        </p:sp>
        <p:sp>
          <p:nvSpPr>
            <p:cNvPr name="Freeform 82" id="82"/>
            <p:cNvSpPr/>
            <p:nvPr/>
          </p:nvSpPr>
          <p:spPr>
            <a:xfrm flipH="false" flipV="false" rot="0">
              <a:off x="0" y="645959"/>
              <a:ext cx="660306" cy="660306"/>
            </a:xfrm>
            <a:custGeom>
              <a:avLst/>
              <a:gdLst/>
              <a:ahLst/>
              <a:cxnLst/>
              <a:rect r="r" b="b" t="t" l="l"/>
              <a:pathLst>
                <a:path h="660306" w="660306">
                  <a:moveTo>
                    <a:pt x="0" y="0"/>
                  </a:moveTo>
                  <a:lnTo>
                    <a:pt x="660306" y="0"/>
                  </a:lnTo>
                  <a:lnTo>
                    <a:pt x="660306" y="660306"/>
                  </a:lnTo>
                  <a:lnTo>
                    <a:pt x="0" y="660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3" id="83"/>
            <p:cNvSpPr txBox="true"/>
            <p:nvPr/>
          </p:nvSpPr>
          <p:spPr>
            <a:xfrm rot="0">
              <a:off x="94019" y="818980"/>
              <a:ext cx="643939" cy="3047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61"/>
                </a:lnSpc>
              </a:pPr>
              <a:r>
                <a:rPr lang="en-US" b="true" sz="1468">
                  <a:solidFill>
                    <a:srgbClr val="042B9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.....</a:t>
              </a:r>
            </a:p>
          </p:txBody>
        </p:sp>
      </p:grpSp>
      <p:sp>
        <p:nvSpPr>
          <p:cNvPr name="TextBox 84" id="84"/>
          <p:cNvSpPr txBox="true"/>
          <p:nvPr/>
        </p:nvSpPr>
        <p:spPr>
          <a:xfrm rot="0">
            <a:off x="16068309" y="4723652"/>
            <a:ext cx="963948" cy="314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2"/>
              </a:lnSpc>
            </a:pPr>
            <a:r>
              <a:rPr lang="en-US" b="true" sz="1960">
                <a:solidFill>
                  <a:srgbClr val="042B91"/>
                </a:solidFill>
                <a:latin typeface="Arimo Bold"/>
                <a:ea typeface="Arimo Bold"/>
                <a:cs typeface="Arimo Bold"/>
                <a:sym typeface="Arimo Bold"/>
              </a:rPr>
              <a:t>Similar</a:t>
            </a:r>
          </a:p>
        </p:txBody>
      </p:sp>
      <p:sp>
        <p:nvSpPr>
          <p:cNvPr name="AutoShape 85" id="85"/>
          <p:cNvSpPr/>
          <p:nvPr/>
        </p:nvSpPr>
        <p:spPr>
          <a:xfrm flipH="true" flipV="true">
            <a:off x="15930856" y="4234144"/>
            <a:ext cx="0" cy="140167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86" id="86"/>
          <p:cNvSpPr/>
          <p:nvPr/>
        </p:nvSpPr>
        <p:spPr>
          <a:xfrm flipH="false" flipV="false" rot="0">
            <a:off x="402152" y="100214"/>
            <a:ext cx="1963813" cy="687334"/>
          </a:xfrm>
          <a:custGeom>
            <a:avLst/>
            <a:gdLst/>
            <a:ahLst/>
            <a:cxnLst/>
            <a:rect r="r" b="b" t="t" l="l"/>
            <a:pathLst>
              <a:path h="687334" w="1963813">
                <a:moveTo>
                  <a:pt x="0" y="0"/>
                </a:moveTo>
                <a:lnTo>
                  <a:pt x="1963813" y="0"/>
                </a:lnTo>
                <a:lnTo>
                  <a:pt x="1963813" y="687335"/>
                </a:lnTo>
                <a:lnTo>
                  <a:pt x="0" y="6873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DAG8DR0UVfE</dc:identifier>
  <dcterms:modified xsi:type="dcterms:W3CDTF">2011-08-01T06:04:30Z</dcterms:modified>
  <cp:revision>1</cp:revision>
  <dc:title>DINOv3</dc:title>
</cp:coreProperties>
</file>